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4" r:id="rId4"/>
    <p:sldId id="259" r:id="rId5"/>
    <p:sldId id="260" r:id="rId6"/>
    <p:sldId id="262" r:id="rId7"/>
    <p:sldId id="264" r:id="rId8"/>
    <p:sldId id="290" r:id="rId9"/>
    <p:sldId id="263" r:id="rId10"/>
    <p:sldId id="274" r:id="rId11"/>
    <p:sldId id="289" r:id="rId12"/>
    <p:sldId id="266" r:id="rId13"/>
    <p:sldId id="286" r:id="rId14"/>
    <p:sldId id="287" r:id="rId15"/>
    <p:sldId id="269" r:id="rId16"/>
    <p:sldId id="270" r:id="rId17"/>
    <p:sldId id="271" r:id="rId18"/>
    <p:sldId id="272" r:id="rId19"/>
    <p:sldId id="275" r:id="rId20"/>
    <p:sldId id="283" r:id="rId21"/>
    <p:sldId id="288" r:id="rId22"/>
    <p:sldId id="285" r:id="rId23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MS PGothic" panose="020B0600070205080204" pitchFamily="34" charset="-128"/>
        <a:cs typeface="+mn-cs"/>
        <a:sym typeface="Gill Sans" pitchFamily="2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MS PGothic" panose="020B0600070205080204" pitchFamily="34" charset="-128"/>
        <a:cs typeface="+mn-cs"/>
        <a:sym typeface="Gill Sans" pitchFamily="2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MS PGothic" panose="020B0600070205080204" pitchFamily="34" charset="-128"/>
        <a:cs typeface="+mn-cs"/>
        <a:sym typeface="Gill Sans" pitchFamily="2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MS PGothic" panose="020B0600070205080204" pitchFamily="34" charset="-128"/>
        <a:cs typeface="+mn-cs"/>
        <a:sym typeface="Gill Sans" pitchFamily="2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2" charset="0"/>
        <a:ea typeface="MS PGothic" panose="020B0600070205080204" pitchFamily="34" charset="-128"/>
        <a:cs typeface="+mn-cs"/>
        <a:sym typeface="Gill Sans" pitchFamily="2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2" charset="0"/>
        <a:ea typeface="MS PGothic" panose="020B0600070205080204" pitchFamily="34" charset="-128"/>
        <a:cs typeface="+mn-cs"/>
        <a:sym typeface="Gill Sans" pitchFamily="2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2" charset="0"/>
        <a:ea typeface="MS PGothic" panose="020B0600070205080204" pitchFamily="34" charset="-128"/>
        <a:cs typeface="+mn-cs"/>
        <a:sym typeface="Gill Sans" pitchFamily="2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2" charset="0"/>
        <a:ea typeface="MS PGothic" panose="020B0600070205080204" pitchFamily="34" charset="-128"/>
        <a:cs typeface="+mn-cs"/>
        <a:sym typeface="Gill Sans" pitchFamily="2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2" charset="0"/>
        <a:ea typeface="MS PGothic" panose="020B0600070205080204" pitchFamily="34" charset="-128"/>
        <a:cs typeface="+mn-cs"/>
        <a:sym typeface="Gill Sans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DA0F"/>
    <a:srgbClr val="32FD0E"/>
    <a:srgbClr val="CD2110"/>
    <a:srgbClr val="DEC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068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ri\Dropbox\Tori-Gabi\TG-lab\Lab-MandelSpectrum\photons%20centered%20at%20810.5\interference_00015-maybeMax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ri\Dropbox\Tori-Gabi\TG-lab\Lab-MandelSpectrum\photons%20centered%20at%20810.5\interference_00000-maybeMi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47996553842"/>
          <c:y val="6.4134288109401999E-2"/>
          <c:w val="0.81376125923115505"/>
          <c:h val="0.79628441957627605"/>
        </c:manualLayout>
      </c:layout>
      <c:scatterChart>
        <c:scatterStyle val="lineMarker"/>
        <c:varyColors val="0"/>
        <c:ser>
          <c:idx val="0"/>
          <c:order val="0"/>
          <c:tx>
            <c:v>MaxInterference</c:v>
          </c:tx>
          <c:spPr>
            <a:ln w="28575">
              <a:noFill/>
            </a:ln>
          </c:spPr>
          <c:xVal>
            <c:numRef>
              <c:f>'interference_00015-maybeMax'!$A$500:$A$700</c:f>
              <c:numCache>
                <c:formatCode>General</c:formatCode>
                <c:ptCount val="201"/>
                <c:pt idx="0">
                  <c:v>802.61</c:v>
                </c:pt>
                <c:pt idx="1">
                  <c:v>802.68</c:v>
                </c:pt>
                <c:pt idx="2">
                  <c:v>802.75</c:v>
                </c:pt>
                <c:pt idx="3">
                  <c:v>802.81999999999937</c:v>
                </c:pt>
                <c:pt idx="4">
                  <c:v>802.89</c:v>
                </c:pt>
                <c:pt idx="5">
                  <c:v>802.95999999999935</c:v>
                </c:pt>
                <c:pt idx="6">
                  <c:v>803.03</c:v>
                </c:pt>
                <c:pt idx="7">
                  <c:v>803.1</c:v>
                </c:pt>
                <c:pt idx="8">
                  <c:v>803.18</c:v>
                </c:pt>
                <c:pt idx="9">
                  <c:v>803.25</c:v>
                </c:pt>
                <c:pt idx="10">
                  <c:v>803.31999999999937</c:v>
                </c:pt>
                <c:pt idx="11">
                  <c:v>803.39</c:v>
                </c:pt>
                <c:pt idx="12">
                  <c:v>803.45999999999935</c:v>
                </c:pt>
                <c:pt idx="13">
                  <c:v>803.53</c:v>
                </c:pt>
                <c:pt idx="14">
                  <c:v>803.6</c:v>
                </c:pt>
                <c:pt idx="15">
                  <c:v>803.67</c:v>
                </c:pt>
                <c:pt idx="16">
                  <c:v>803.74</c:v>
                </c:pt>
                <c:pt idx="17">
                  <c:v>803.80999999999938</c:v>
                </c:pt>
                <c:pt idx="18">
                  <c:v>803.88</c:v>
                </c:pt>
                <c:pt idx="19">
                  <c:v>803.94999999999936</c:v>
                </c:pt>
                <c:pt idx="20">
                  <c:v>804.02</c:v>
                </c:pt>
                <c:pt idx="21">
                  <c:v>804.09</c:v>
                </c:pt>
                <c:pt idx="22">
                  <c:v>804.16</c:v>
                </c:pt>
                <c:pt idx="23">
                  <c:v>804.24</c:v>
                </c:pt>
                <c:pt idx="24">
                  <c:v>804.30999999999938</c:v>
                </c:pt>
                <c:pt idx="25">
                  <c:v>804.38</c:v>
                </c:pt>
                <c:pt idx="26">
                  <c:v>804.44999999999936</c:v>
                </c:pt>
                <c:pt idx="27">
                  <c:v>804.52</c:v>
                </c:pt>
                <c:pt idx="28">
                  <c:v>804.59</c:v>
                </c:pt>
                <c:pt idx="29">
                  <c:v>804.66</c:v>
                </c:pt>
                <c:pt idx="30">
                  <c:v>804.73</c:v>
                </c:pt>
                <c:pt idx="31">
                  <c:v>804.8</c:v>
                </c:pt>
                <c:pt idx="32">
                  <c:v>804.87</c:v>
                </c:pt>
                <c:pt idx="33">
                  <c:v>804.93999999999937</c:v>
                </c:pt>
                <c:pt idx="34">
                  <c:v>805.01</c:v>
                </c:pt>
                <c:pt idx="35">
                  <c:v>805.08</c:v>
                </c:pt>
                <c:pt idx="36">
                  <c:v>805.15</c:v>
                </c:pt>
                <c:pt idx="37">
                  <c:v>805.22</c:v>
                </c:pt>
                <c:pt idx="38">
                  <c:v>805.29</c:v>
                </c:pt>
                <c:pt idx="39">
                  <c:v>805.35999999999785</c:v>
                </c:pt>
                <c:pt idx="40">
                  <c:v>805.42999999999938</c:v>
                </c:pt>
                <c:pt idx="41">
                  <c:v>805.5</c:v>
                </c:pt>
                <c:pt idx="42">
                  <c:v>805.57</c:v>
                </c:pt>
                <c:pt idx="43">
                  <c:v>805.64</c:v>
                </c:pt>
                <c:pt idx="44">
                  <c:v>805.71</c:v>
                </c:pt>
                <c:pt idx="45">
                  <c:v>805.78</c:v>
                </c:pt>
                <c:pt idx="46">
                  <c:v>805.84999999999786</c:v>
                </c:pt>
                <c:pt idx="47">
                  <c:v>805.92</c:v>
                </c:pt>
                <c:pt idx="48">
                  <c:v>805.99</c:v>
                </c:pt>
                <c:pt idx="49">
                  <c:v>806.05999999999938</c:v>
                </c:pt>
                <c:pt idx="50">
                  <c:v>806.13</c:v>
                </c:pt>
                <c:pt idx="51">
                  <c:v>806.2</c:v>
                </c:pt>
                <c:pt idx="52">
                  <c:v>806.27</c:v>
                </c:pt>
                <c:pt idx="53">
                  <c:v>806.32999999999936</c:v>
                </c:pt>
                <c:pt idx="54">
                  <c:v>806.4</c:v>
                </c:pt>
                <c:pt idx="55">
                  <c:v>806.47</c:v>
                </c:pt>
                <c:pt idx="56">
                  <c:v>806.54</c:v>
                </c:pt>
                <c:pt idx="57">
                  <c:v>806.61</c:v>
                </c:pt>
                <c:pt idx="58">
                  <c:v>806.68</c:v>
                </c:pt>
                <c:pt idx="59">
                  <c:v>806.75</c:v>
                </c:pt>
                <c:pt idx="60">
                  <c:v>806.81999999999937</c:v>
                </c:pt>
                <c:pt idx="61">
                  <c:v>806.89</c:v>
                </c:pt>
                <c:pt idx="62">
                  <c:v>806.95999999999935</c:v>
                </c:pt>
                <c:pt idx="63">
                  <c:v>807.03</c:v>
                </c:pt>
                <c:pt idx="64">
                  <c:v>807.1</c:v>
                </c:pt>
                <c:pt idx="65">
                  <c:v>807.17</c:v>
                </c:pt>
                <c:pt idx="66">
                  <c:v>807.24</c:v>
                </c:pt>
                <c:pt idx="67">
                  <c:v>807.30999999999938</c:v>
                </c:pt>
                <c:pt idx="68">
                  <c:v>807.37</c:v>
                </c:pt>
                <c:pt idx="69">
                  <c:v>807.43999999999937</c:v>
                </c:pt>
                <c:pt idx="70">
                  <c:v>807.51</c:v>
                </c:pt>
                <c:pt idx="71">
                  <c:v>807.58</c:v>
                </c:pt>
                <c:pt idx="72">
                  <c:v>807.65</c:v>
                </c:pt>
                <c:pt idx="73">
                  <c:v>807.72</c:v>
                </c:pt>
                <c:pt idx="74">
                  <c:v>807.79</c:v>
                </c:pt>
                <c:pt idx="75">
                  <c:v>807.85999999999785</c:v>
                </c:pt>
                <c:pt idx="76">
                  <c:v>807.92999999999938</c:v>
                </c:pt>
                <c:pt idx="77">
                  <c:v>808</c:v>
                </c:pt>
                <c:pt idx="78">
                  <c:v>808.05999999999938</c:v>
                </c:pt>
                <c:pt idx="79">
                  <c:v>808.13</c:v>
                </c:pt>
                <c:pt idx="80">
                  <c:v>808.2</c:v>
                </c:pt>
                <c:pt idx="81">
                  <c:v>808.27</c:v>
                </c:pt>
                <c:pt idx="82">
                  <c:v>808.33999999999787</c:v>
                </c:pt>
                <c:pt idx="83">
                  <c:v>808.41</c:v>
                </c:pt>
                <c:pt idx="84">
                  <c:v>808.48</c:v>
                </c:pt>
                <c:pt idx="85">
                  <c:v>808.55</c:v>
                </c:pt>
                <c:pt idx="86">
                  <c:v>808.61</c:v>
                </c:pt>
                <c:pt idx="87">
                  <c:v>808.68</c:v>
                </c:pt>
                <c:pt idx="88">
                  <c:v>808.75</c:v>
                </c:pt>
                <c:pt idx="89">
                  <c:v>808.81999999999937</c:v>
                </c:pt>
                <c:pt idx="90">
                  <c:v>808.89</c:v>
                </c:pt>
                <c:pt idx="91">
                  <c:v>808.95999999999935</c:v>
                </c:pt>
                <c:pt idx="92">
                  <c:v>809.02</c:v>
                </c:pt>
                <c:pt idx="93">
                  <c:v>809.09</c:v>
                </c:pt>
                <c:pt idx="94">
                  <c:v>809.16</c:v>
                </c:pt>
                <c:pt idx="95">
                  <c:v>809.23</c:v>
                </c:pt>
                <c:pt idx="96">
                  <c:v>809.3</c:v>
                </c:pt>
                <c:pt idx="97">
                  <c:v>809.37</c:v>
                </c:pt>
                <c:pt idx="98">
                  <c:v>809.42999999999938</c:v>
                </c:pt>
                <c:pt idx="99">
                  <c:v>809.5</c:v>
                </c:pt>
                <c:pt idx="100">
                  <c:v>809.57</c:v>
                </c:pt>
                <c:pt idx="101">
                  <c:v>809.64</c:v>
                </c:pt>
                <c:pt idx="102">
                  <c:v>809.71</c:v>
                </c:pt>
                <c:pt idx="103">
                  <c:v>809.78</c:v>
                </c:pt>
                <c:pt idx="104">
                  <c:v>809.83999999999787</c:v>
                </c:pt>
                <c:pt idx="105">
                  <c:v>809.91</c:v>
                </c:pt>
                <c:pt idx="106">
                  <c:v>809.98</c:v>
                </c:pt>
                <c:pt idx="107">
                  <c:v>810.05</c:v>
                </c:pt>
                <c:pt idx="108">
                  <c:v>810.12</c:v>
                </c:pt>
                <c:pt idx="109">
                  <c:v>810.18</c:v>
                </c:pt>
                <c:pt idx="110">
                  <c:v>810.25</c:v>
                </c:pt>
                <c:pt idx="111">
                  <c:v>810.31999999999937</c:v>
                </c:pt>
                <c:pt idx="112">
                  <c:v>810.39</c:v>
                </c:pt>
                <c:pt idx="113">
                  <c:v>810.44999999999936</c:v>
                </c:pt>
                <c:pt idx="114">
                  <c:v>810.52</c:v>
                </c:pt>
                <c:pt idx="115">
                  <c:v>810.59</c:v>
                </c:pt>
                <c:pt idx="116">
                  <c:v>810.66</c:v>
                </c:pt>
                <c:pt idx="117">
                  <c:v>810.73</c:v>
                </c:pt>
                <c:pt idx="118">
                  <c:v>810.79</c:v>
                </c:pt>
                <c:pt idx="119">
                  <c:v>810.85999999999785</c:v>
                </c:pt>
                <c:pt idx="120">
                  <c:v>810.92999999999938</c:v>
                </c:pt>
                <c:pt idx="121">
                  <c:v>811</c:v>
                </c:pt>
                <c:pt idx="122">
                  <c:v>811.05999999999938</c:v>
                </c:pt>
                <c:pt idx="123">
                  <c:v>811.13</c:v>
                </c:pt>
                <c:pt idx="124">
                  <c:v>811.2</c:v>
                </c:pt>
                <c:pt idx="125">
                  <c:v>811.27</c:v>
                </c:pt>
                <c:pt idx="126">
                  <c:v>811.32999999999936</c:v>
                </c:pt>
                <c:pt idx="127">
                  <c:v>811.4</c:v>
                </c:pt>
                <c:pt idx="128">
                  <c:v>811.47</c:v>
                </c:pt>
                <c:pt idx="129">
                  <c:v>811.54</c:v>
                </c:pt>
                <c:pt idx="130">
                  <c:v>811.6</c:v>
                </c:pt>
                <c:pt idx="131">
                  <c:v>811.67</c:v>
                </c:pt>
                <c:pt idx="132">
                  <c:v>811.74</c:v>
                </c:pt>
                <c:pt idx="133">
                  <c:v>811.8</c:v>
                </c:pt>
                <c:pt idx="134">
                  <c:v>811.87</c:v>
                </c:pt>
                <c:pt idx="135">
                  <c:v>811.93999999999937</c:v>
                </c:pt>
                <c:pt idx="136">
                  <c:v>812.01</c:v>
                </c:pt>
                <c:pt idx="137">
                  <c:v>812.07</c:v>
                </c:pt>
                <c:pt idx="138">
                  <c:v>812.14</c:v>
                </c:pt>
                <c:pt idx="139">
                  <c:v>812.21</c:v>
                </c:pt>
                <c:pt idx="140">
                  <c:v>812.27</c:v>
                </c:pt>
                <c:pt idx="141">
                  <c:v>812.33999999999787</c:v>
                </c:pt>
                <c:pt idx="142">
                  <c:v>812.41</c:v>
                </c:pt>
                <c:pt idx="143">
                  <c:v>812.48</c:v>
                </c:pt>
                <c:pt idx="144">
                  <c:v>812.54</c:v>
                </c:pt>
                <c:pt idx="145">
                  <c:v>812.61</c:v>
                </c:pt>
                <c:pt idx="146">
                  <c:v>812.68</c:v>
                </c:pt>
                <c:pt idx="147">
                  <c:v>812.74</c:v>
                </c:pt>
                <c:pt idx="148">
                  <c:v>812.80999999999938</c:v>
                </c:pt>
                <c:pt idx="149">
                  <c:v>812.88</c:v>
                </c:pt>
                <c:pt idx="150">
                  <c:v>812.93999999999937</c:v>
                </c:pt>
                <c:pt idx="151">
                  <c:v>813.01</c:v>
                </c:pt>
                <c:pt idx="152">
                  <c:v>813.08</c:v>
                </c:pt>
                <c:pt idx="153">
                  <c:v>813.14</c:v>
                </c:pt>
                <c:pt idx="154">
                  <c:v>813.21</c:v>
                </c:pt>
                <c:pt idx="155">
                  <c:v>813.28</c:v>
                </c:pt>
                <c:pt idx="156">
                  <c:v>813.33999999999787</c:v>
                </c:pt>
                <c:pt idx="157">
                  <c:v>813.41</c:v>
                </c:pt>
                <c:pt idx="158">
                  <c:v>813.48</c:v>
                </c:pt>
                <c:pt idx="159">
                  <c:v>813.54</c:v>
                </c:pt>
                <c:pt idx="160">
                  <c:v>813.61</c:v>
                </c:pt>
                <c:pt idx="161">
                  <c:v>813.68</c:v>
                </c:pt>
                <c:pt idx="162">
                  <c:v>813.74</c:v>
                </c:pt>
                <c:pt idx="163">
                  <c:v>813.80999999999938</c:v>
                </c:pt>
                <c:pt idx="164">
                  <c:v>813.87</c:v>
                </c:pt>
                <c:pt idx="165">
                  <c:v>813.93999999999937</c:v>
                </c:pt>
                <c:pt idx="166">
                  <c:v>814.01</c:v>
                </c:pt>
                <c:pt idx="167">
                  <c:v>814.07</c:v>
                </c:pt>
                <c:pt idx="168">
                  <c:v>814.14</c:v>
                </c:pt>
                <c:pt idx="169">
                  <c:v>814.21</c:v>
                </c:pt>
                <c:pt idx="170">
                  <c:v>814.27</c:v>
                </c:pt>
                <c:pt idx="171">
                  <c:v>814.33999999999787</c:v>
                </c:pt>
                <c:pt idx="172">
                  <c:v>814.4</c:v>
                </c:pt>
                <c:pt idx="173">
                  <c:v>814.47</c:v>
                </c:pt>
                <c:pt idx="174">
                  <c:v>814.54</c:v>
                </c:pt>
                <c:pt idx="175">
                  <c:v>814.6</c:v>
                </c:pt>
                <c:pt idx="176">
                  <c:v>814.67</c:v>
                </c:pt>
                <c:pt idx="177">
                  <c:v>814.73</c:v>
                </c:pt>
                <c:pt idx="178">
                  <c:v>814.8</c:v>
                </c:pt>
                <c:pt idx="179">
                  <c:v>814.87</c:v>
                </c:pt>
                <c:pt idx="180">
                  <c:v>814.92999999999938</c:v>
                </c:pt>
                <c:pt idx="181">
                  <c:v>815</c:v>
                </c:pt>
                <c:pt idx="182">
                  <c:v>815.05999999999938</c:v>
                </c:pt>
                <c:pt idx="183">
                  <c:v>815.13</c:v>
                </c:pt>
                <c:pt idx="184">
                  <c:v>815.2</c:v>
                </c:pt>
                <c:pt idx="185">
                  <c:v>815.26</c:v>
                </c:pt>
                <c:pt idx="186">
                  <c:v>815.32999999999936</c:v>
                </c:pt>
                <c:pt idx="187">
                  <c:v>815.39</c:v>
                </c:pt>
                <c:pt idx="188">
                  <c:v>815.45999999999935</c:v>
                </c:pt>
                <c:pt idx="189">
                  <c:v>815.52</c:v>
                </c:pt>
                <c:pt idx="190">
                  <c:v>815.59</c:v>
                </c:pt>
                <c:pt idx="191">
                  <c:v>815.65</c:v>
                </c:pt>
                <c:pt idx="192">
                  <c:v>815.72</c:v>
                </c:pt>
                <c:pt idx="193">
                  <c:v>815.79</c:v>
                </c:pt>
                <c:pt idx="194">
                  <c:v>815.84999999999786</c:v>
                </c:pt>
                <c:pt idx="195">
                  <c:v>815.92</c:v>
                </c:pt>
                <c:pt idx="196">
                  <c:v>815.98</c:v>
                </c:pt>
                <c:pt idx="197">
                  <c:v>816.05</c:v>
                </c:pt>
                <c:pt idx="198">
                  <c:v>816.11</c:v>
                </c:pt>
                <c:pt idx="199">
                  <c:v>816.18</c:v>
                </c:pt>
                <c:pt idx="200">
                  <c:v>816.24</c:v>
                </c:pt>
              </c:numCache>
            </c:numRef>
          </c:xVal>
          <c:yVal>
            <c:numRef>
              <c:f>'interference_00015-maybeMax'!$C$500:$C$700</c:f>
              <c:numCache>
                <c:formatCode>General</c:formatCode>
                <c:ptCount val="201"/>
                <c:pt idx="0">
                  <c:v>47.090000000000153</c:v>
                </c:pt>
                <c:pt idx="1">
                  <c:v>51.090000000000153</c:v>
                </c:pt>
                <c:pt idx="2">
                  <c:v>46.090000000000153</c:v>
                </c:pt>
                <c:pt idx="3">
                  <c:v>47.090000000000153</c:v>
                </c:pt>
                <c:pt idx="4">
                  <c:v>45.090000000000153</c:v>
                </c:pt>
                <c:pt idx="5">
                  <c:v>45.090000000000153</c:v>
                </c:pt>
                <c:pt idx="6">
                  <c:v>42.090000000000153</c:v>
                </c:pt>
                <c:pt idx="7">
                  <c:v>48.090000000000153</c:v>
                </c:pt>
                <c:pt idx="8">
                  <c:v>46.090000000000153</c:v>
                </c:pt>
                <c:pt idx="9">
                  <c:v>44.090000000000153</c:v>
                </c:pt>
                <c:pt idx="10">
                  <c:v>38.090000000000153</c:v>
                </c:pt>
                <c:pt idx="11">
                  <c:v>39.090000000000153</c:v>
                </c:pt>
                <c:pt idx="12">
                  <c:v>36.090000000000153</c:v>
                </c:pt>
                <c:pt idx="13">
                  <c:v>40.090000000000153</c:v>
                </c:pt>
                <c:pt idx="14">
                  <c:v>35.090000000000153</c:v>
                </c:pt>
                <c:pt idx="15">
                  <c:v>36.090000000000153</c:v>
                </c:pt>
                <c:pt idx="16">
                  <c:v>35.090000000000153</c:v>
                </c:pt>
                <c:pt idx="17">
                  <c:v>32.090000000000153</c:v>
                </c:pt>
                <c:pt idx="18">
                  <c:v>36.090000000000153</c:v>
                </c:pt>
                <c:pt idx="19">
                  <c:v>31.090000000000149</c:v>
                </c:pt>
                <c:pt idx="20">
                  <c:v>29.090000000000149</c:v>
                </c:pt>
                <c:pt idx="21">
                  <c:v>26.090000000000149</c:v>
                </c:pt>
                <c:pt idx="22">
                  <c:v>27.090000000000149</c:v>
                </c:pt>
                <c:pt idx="23">
                  <c:v>25.090000000000149</c:v>
                </c:pt>
                <c:pt idx="24">
                  <c:v>24.090000000000149</c:v>
                </c:pt>
                <c:pt idx="25">
                  <c:v>27.090000000000149</c:v>
                </c:pt>
                <c:pt idx="26">
                  <c:v>20.090000000000149</c:v>
                </c:pt>
                <c:pt idx="27">
                  <c:v>18.090000000000149</c:v>
                </c:pt>
                <c:pt idx="28">
                  <c:v>19.090000000000149</c:v>
                </c:pt>
                <c:pt idx="29">
                  <c:v>22.090000000000149</c:v>
                </c:pt>
                <c:pt idx="30">
                  <c:v>24.090000000000149</c:v>
                </c:pt>
                <c:pt idx="31">
                  <c:v>20.090000000000149</c:v>
                </c:pt>
                <c:pt idx="32">
                  <c:v>18.090000000000149</c:v>
                </c:pt>
                <c:pt idx="33">
                  <c:v>19.090000000000149</c:v>
                </c:pt>
                <c:pt idx="34">
                  <c:v>22.090000000000149</c:v>
                </c:pt>
                <c:pt idx="35">
                  <c:v>20.090000000000149</c:v>
                </c:pt>
                <c:pt idx="36">
                  <c:v>25.090000000000149</c:v>
                </c:pt>
                <c:pt idx="37">
                  <c:v>24.090000000000149</c:v>
                </c:pt>
                <c:pt idx="38">
                  <c:v>25.090000000000149</c:v>
                </c:pt>
                <c:pt idx="39">
                  <c:v>28.090000000000149</c:v>
                </c:pt>
                <c:pt idx="40">
                  <c:v>29.090000000000149</c:v>
                </c:pt>
                <c:pt idx="41">
                  <c:v>35.090000000000153</c:v>
                </c:pt>
                <c:pt idx="42">
                  <c:v>37.090000000000153</c:v>
                </c:pt>
                <c:pt idx="43">
                  <c:v>43.090000000000153</c:v>
                </c:pt>
                <c:pt idx="44">
                  <c:v>39.090000000000153</c:v>
                </c:pt>
                <c:pt idx="45">
                  <c:v>49.090000000000153</c:v>
                </c:pt>
                <c:pt idx="46">
                  <c:v>51.090000000000153</c:v>
                </c:pt>
                <c:pt idx="47">
                  <c:v>54.090000000000153</c:v>
                </c:pt>
                <c:pt idx="48">
                  <c:v>65.090000000000146</c:v>
                </c:pt>
                <c:pt idx="49">
                  <c:v>67.090000000000146</c:v>
                </c:pt>
                <c:pt idx="50">
                  <c:v>74.090000000000146</c:v>
                </c:pt>
                <c:pt idx="51">
                  <c:v>81.090000000000146</c:v>
                </c:pt>
                <c:pt idx="52">
                  <c:v>87.090000000000146</c:v>
                </c:pt>
                <c:pt idx="53">
                  <c:v>94.089999999999932</c:v>
                </c:pt>
                <c:pt idx="54">
                  <c:v>103.09</c:v>
                </c:pt>
                <c:pt idx="55">
                  <c:v>118.09</c:v>
                </c:pt>
                <c:pt idx="56">
                  <c:v>118.09</c:v>
                </c:pt>
                <c:pt idx="57">
                  <c:v>128.09</c:v>
                </c:pt>
                <c:pt idx="58">
                  <c:v>136.09</c:v>
                </c:pt>
                <c:pt idx="59">
                  <c:v>153.09</c:v>
                </c:pt>
                <c:pt idx="60">
                  <c:v>162.09</c:v>
                </c:pt>
                <c:pt idx="61">
                  <c:v>172.09</c:v>
                </c:pt>
                <c:pt idx="62">
                  <c:v>185.09</c:v>
                </c:pt>
                <c:pt idx="63">
                  <c:v>189.09</c:v>
                </c:pt>
                <c:pt idx="64">
                  <c:v>205.09</c:v>
                </c:pt>
                <c:pt idx="65">
                  <c:v>205.09</c:v>
                </c:pt>
                <c:pt idx="66">
                  <c:v>227.09</c:v>
                </c:pt>
                <c:pt idx="67">
                  <c:v>237.09</c:v>
                </c:pt>
                <c:pt idx="68">
                  <c:v>259.08999999999992</c:v>
                </c:pt>
                <c:pt idx="69">
                  <c:v>266.08999999999992</c:v>
                </c:pt>
                <c:pt idx="70">
                  <c:v>278.08999999999992</c:v>
                </c:pt>
                <c:pt idx="71">
                  <c:v>290.08999999999992</c:v>
                </c:pt>
                <c:pt idx="72">
                  <c:v>295.08999999999992</c:v>
                </c:pt>
                <c:pt idx="73">
                  <c:v>311.08999999999992</c:v>
                </c:pt>
                <c:pt idx="74">
                  <c:v>330.08999999999992</c:v>
                </c:pt>
                <c:pt idx="75">
                  <c:v>351.08999999999992</c:v>
                </c:pt>
                <c:pt idx="76">
                  <c:v>367.08999999999992</c:v>
                </c:pt>
                <c:pt idx="77">
                  <c:v>376.08999999999992</c:v>
                </c:pt>
                <c:pt idx="78">
                  <c:v>396.08999999999992</c:v>
                </c:pt>
                <c:pt idx="79">
                  <c:v>402.08999999999992</c:v>
                </c:pt>
                <c:pt idx="80">
                  <c:v>421.08999999999992</c:v>
                </c:pt>
                <c:pt idx="81">
                  <c:v>446.08999999999992</c:v>
                </c:pt>
                <c:pt idx="82">
                  <c:v>466.08999999999992</c:v>
                </c:pt>
                <c:pt idx="83">
                  <c:v>472.08999999999992</c:v>
                </c:pt>
                <c:pt idx="84">
                  <c:v>480.08999999999992</c:v>
                </c:pt>
                <c:pt idx="85">
                  <c:v>492.08999999999992</c:v>
                </c:pt>
                <c:pt idx="86">
                  <c:v>518.09</c:v>
                </c:pt>
                <c:pt idx="87">
                  <c:v>537.09</c:v>
                </c:pt>
                <c:pt idx="88">
                  <c:v>550.09</c:v>
                </c:pt>
                <c:pt idx="89">
                  <c:v>566.09</c:v>
                </c:pt>
                <c:pt idx="90">
                  <c:v>579.09</c:v>
                </c:pt>
                <c:pt idx="91">
                  <c:v>600.09</c:v>
                </c:pt>
                <c:pt idx="92">
                  <c:v>621.09</c:v>
                </c:pt>
                <c:pt idx="93">
                  <c:v>678.09</c:v>
                </c:pt>
                <c:pt idx="94">
                  <c:v>705.09</c:v>
                </c:pt>
                <c:pt idx="95">
                  <c:v>724.09</c:v>
                </c:pt>
                <c:pt idx="96">
                  <c:v>736.09</c:v>
                </c:pt>
                <c:pt idx="97">
                  <c:v>777.09</c:v>
                </c:pt>
                <c:pt idx="98">
                  <c:v>816.09</c:v>
                </c:pt>
                <c:pt idx="99">
                  <c:v>839.09</c:v>
                </c:pt>
                <c:pt idx="100">
                  <c:v>872.09</c:v>
                </c:pt>
                <c:pt idx="101">
                  <c:v>902.09</c:v>
                </c:pt>
                <c:pt idx="102">
                  <c:v>889.09</c:v>
                </c:pt>
                <c:pt idx="103">
                  <c:v>888.09</c:v>
                </c:pt>
                <c:pt idx="104">
                  <c:v>885.09</c:v>
                </c:pt>
                <c:pt idx="105">
                  <c:v>931.09</c:v>
                </c:pt>
                <c:pt idx="106">
                  <c:v>959.09</c:v>
                </c:pt>
                <c:pt idx="107">
                  <c:v>983.09</c:v>
                </c:pt>
                <c:pt idx="108">
                  <c:v>960.09</c:v>
                </c:pt>
                <c:pt idx="109">
                  <c:v>931.09</c:v>
                </c:pt>
                <c:pt idx="110">
                  <c:v>933.09</c:v>
                </c:pt>
                <c:pt idx="111">
                  <c:v>948.09</c:v>
                </c:pt>
                <c:pt idx="112">
                  <c:v>965.09</c:v>
                </c:pt>
                <c:pt idx="113">
                  <c:v>940.09</c:v>
                </c:pt>
                <c:pt idx="114">
                  <c:v>946.09</c:v>
                </c:pt>
                <c:pt idx="115">
                  <c:v>926.09</c:v>
                </c:pt>
                <c:pt idx="116">
                  <c:v>903.09</c:v>
                </c:pt>
                <c:pt idx="117">
                  <c:v>893.09</c:v>
                </c:pt>
                <c:pt idx="118">
                  <c:v>891.09</c:v>
                </c:pt>
                <c:pt idx="119">
                  <c:v>888.09</c:v>
                </c:pt>
                <c:pt idx="120">
                  <c:v>913.09</c:v>
                </c:pt>
                <c:pt idx="121">
                  <c:v>911.09</c:v>
                </c:pt>
                <c:pt idx="122">
                  <c:v>897.09</c:v>
                </c:pt>
                <c:pt idx="123">
                  <c:v>862.09</c:v>
                </c:pt>
                <c:pt idx="124">
                  <c:v>866.09</c:v>
                </c:pt>
                <c:pt idx="125">
                  <c:v>855.09</c:v>
                </c:pt>
                <c:pt idx="126">
                  <c:v>834.09</c:v>
                </c:pt>
                <c:pt idx="127">
                  <c:v>819.09</c:v>
                </c:pt>
                <c:pt idx="128">
                  <c:v>795.09</c:v>
                </c:pt>
                <c:pt idx="129">
                  <c:v>750.09</c:v>
                </c:pt>
                <c:pt idx="130">
                  <c:v>679.09</c:v>
                </c:pt>
                <c:pt idx="131">
                  <c:v>656.09</c:v>
                </c:pt>
                <c:pt idx="132">
                  <c:v>630.09</c:v>
                </c:pt>
                <c:pt idx="133">
                  <c:v>615.09</c:v>
                </c:pt>
                <c:pt idx="134">
                  <c:v>611.09</c:v>
                </c:pt>
                <c:pt idx="135">
                  <c:v>567.09</c:v>
                </c:pt>
                <c:pt idx="136">
                  <c:v>552.09</c:v>
                </c:pt>
                <c:pt idx="137">
                  <c:v>539.09</c:v>
                </c:pt>
                <c:pt idx="138">
                  <c:v>520.09</c:v>
                </c:pt>
                <c:pt idx="139">
                  <c:v>503.08999999999992</c:v>
                </c:pt>
                <c:pt idx="140">
                  <c:v>505.08999999999992</c:v>
                </c:pt>
                <c:pt idx="141">
                  <c:v>473.08999999999992</c:v>
                </c:pt>
                <c:pt idx="142">
                  <c:v>454.08999999999992</c:v>
                </c:pt>
                <c:pt idx="143">
                  <c:v>436.08999999999992</c:v>
                </c:pt>
                <c:pt idx="144">
                  <c:v>433.08999999999992</c:v>
                </c:pt>
                <c:pt idx="145">
                  <c:v>431.08999999999992</c:v>
                </c:pt>
                <c:pt idx="146">
                  <c:v>415.08999999999992</c:v>
                </c:pt>
                <c:pt idx="147">
                  <c:v>407.08999999999992</c:v>
                </c:pt>
                <c:pt idx="148">
                  <c:v>395.08999999999992</c:v>
                </c:pt>
                <c:pt idx="149">
                  <c:v>369.08999999999992</c:v>
                </c:pt>
                <c:pt idx="150">
                  <c:v>357.08999999999992</c:v>
                </c:pt>
                <c:pt idx="151">
                  <c:v>345.08999999999992</c:v>
                </c:pt>
                <c:pt idx="152">
                  <c:v>333.08999999999992</c:v>
                </c:pt>
                <c:pt idx="153">
                  <c:v>320.08999999999992</c:v>
                </c:pt>
                <c:pt idx="154">
                  <c:v>313.08999999999992</c:v>
                </c:pt>
                <c:pt idx="155">
                  <c:v>299.08999999999992</c:v>
                </c:pt>
                <c:pt idx="156">
                  <c:v>282.08999999999992</c:v>
                </c:pt>
                <c:pt idx="157">
                  <c:v>272.08999999999992</c:v>
                </c:pt>
                <c:pt idx="158">
                  <c:v>256.08999999999992</c:v>
                </c:pt>
                <c:pt idx="159">
                  <c:v>239.09</c:v>
                </c:pt>
                <c:pt idx="160">
                  <c:v>235.09</c:v>
                </c:pt>
                <c:pt idx="161">
                  <c:v>223.09</c:v>
                </c:pt>
                <c:pt idx="162">
                  <c:v>210.09</c:v>
                </c:pt>
                <c:pt idx="163">
                  <c:v>195.09</c:v>
                </c:pt>
                <c:pt idx="164">
                  <c:v>184.09</c:v>
                </c:pt>
                <c:pt idx="165">
                  <c:v>175.09</c:v>
                </c:pt>
                <c:pt idx="166">
                  <c:v>172.09</c:v>
                </c:pt>
                <c:pt idx="167">
                  <c:v>169.09</c:v>
                </c:pt>
                <c:pt idx="168">
                  <c:v>154.09</c:v>
                </c:pt>
                <c:pt idx="169">
                  <c:v>147.09</c:v>
                </c:pt>
                <c:pt idx="170">
                  <c:v>131.09</c:v>
                </c:pt>
                <c:pt idx="171">
                  <c:v>124.09</c:v>
                </c:pt>
                <c:pt idx="172">
                  <c:v>121.09</c:v>
                </c:pt>
                <c:pt idx="173">
                  <c:v>107.09</c:v>
                </c:pt>
                <c:pt idx="174">
                  <c:v>108.09</c:v>
                </c:pt>
                <c:pt idx="175">
                  <c:v>103.09</c:v>
                </c:pt>
                <c:pt idx="176">
                  <c:v>85.090000000000146</c:v>
                </c:pt>
                <c:pt idx="177">
                  <c:v>84.090000000000146</c:v>
                </c:pt>
                <c:pt idx="178">
                  <c:v>76.090000000000146</c:v>
                </c:pt>
                <c:pt idx="179">
                  <c:v>77.090000000000146</c:v>
                </c:pt>
                <c:pt idx="180">
                  <c:v>63.090000000000153</c:v>
                </c:pt>
                <c:pt idx="181">
                  <c:v>62.090000000000153</c:v>
                </c:pt>
                <c:pt idx="182">
                  <c:v>56.090000000000153</c:v>
                </c:pt>
                <c:pt idx="183">
                  <c:v>45.090000000000153</c:v>
                </c:pt>
                <c:pt idx="184">
                  <c:v>48.090000000000153</c:v>
                </c:pt>
                <c:pt idx="185">
                  <c:v>43.090000000000153</c:v>
                </c:pt>
                <c:pt idx="186">
                  <c:v>35.090000000000153</c:v>
                </c:pt>
                <c:pt idx="187">
                  <c:v>38.090000000000153</c:v>
                </c:pt>
                <c:pt idx="188">
                  <c:v>30.090000000000149</c:v>
                </c:pt>
                <c:pt idx="189">
                  <c:v>30.090000000000149</c:v>
                </c:pt>
                <c:pt idx="190">
                  <c:v>21.090000000000149</c:v>
                </c:pt>
                <c:pt idx="191">
                  <c:v>23.090000000000149</c:v>
                </c:pt>
                <c:pt idx="192">
                  <c:v>19.090000000000149</c:v>
                </c:pt>
                <c:pt idx="193">
                  <c:v>20.090000000000149</c:v>
                </c:pt>
                <c:pt idx="194">
                  <c:v>18.090000000000149</c:v>
                </c:pt>
                <c:pt idx="195">
                  <c:v>18.090000000000149</c:v>
                </c:pt>
                <c:pt idx="196">
                  <c:v>18.090000000000149</c:v>
                </c:pt>
                <c:pt idx="197">
                  <c:v>14.090000000000151</c:v>
                </c:pt>
                <c:pt idx="198">
                  <c:v>12.090000000000151</c:v>
                </c:pt>
                <c:pt idx="199">
                  <c:v>10.090000000000151</c:v>
                </c:pt>
                <c:pt idx="200">
                  <c:v>11.090000000000151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161464"/>
        <c:axId val="235166952"/>
      </c:scatterChart>
      <c:valAx>
        <c:axId val="235161464"/>
        <c:scaling>
          <c:orientation val="minMax"/>
          <c:max val="816"/>
          <c:min val="804"/>
        </c:scaling>
        <c:delete val="0"/>
        <c:axPos val="b"/>
        <c:numFmt formatCode="General" sourceLinked="1"/>
        <c:majorTickMark val="out"/>
        <c:minorTickMark val="none"/>
        <c:tickLblPos val="nextTo"/>
        <c:crossAx val="235166952"/>
        <c:crosses val="autoZero"/>
        <c:crossBetween val="midCat"/>
      </c:valAx>
      <c:valAx>
        <c:axId val="235166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161464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MinInterference</c:v>
          </c:tx>
          <c:spPr>
            <a:ln w="28575">
              <a:noFill/>
            </a:ln>
          </c:spPr>
          <c:xVal>
            <c:numRef>
              <c:f>'interference_00000-maybeMin'!$A$500:$A$700</c:f>
              <c:numCache>
                <c:formatCode>General</c:formatCode>
                <c:ptCount val="201"/>
                <c:pt idx="0">
                  <c:v>802.61</c:v>
                </c:pt>
                <c:pt idx="1">
                  <c:v>802.68</c:v>
                </c:pt>
                <c:pt idx="2">
                  <c:v>802.75</c:v>
                </c:pt>
                <c:pt idx="3">
                  <c:v>802.81999999999937</c:v>
                </c:pt>
                <c:pt idx="4">
                  <c:v>802.89</c:v>
                </c:pt>
                <c:pt idx="5">
                  <c:v>802.95999999999935</c:v>
                </c:pt>
                <c:pt idx="6">
                  <c:v>803.03</c:v>
                </c:pt>
                <c:pt idx="7">
                  <c:v>803.1</c:v>
                </c:pt>
                <c:pt idx="8">
                  <c:v>803.18</c:v>
                </c:pt>
                <c:pt idx="9">
                  <c:v>803.25</c:v>
                </c:pt>
                <c:pt idx="10">
                  <c:v>803.31999999999937</c:v>
                </c:pt>
                <c:pt idx="11">
                  <c:v>803.39</c:v>
                </c:pt>
                <c:pt idx="12">
                  <c:v>803.45999999999935</c:v>
                </c:pt>
                <c:pt idx="13">
                  <c:v>803.53</c:v>
                </c:pt>
                <c:pt idx="14">
                  <c:v>803.6</c:v>
                </c:pt>
                <c:pt idx="15">
                  <c:v>803.67</c:v>
                </c:pt>
                <c:pt idx="16">
                  <c:v>803.74</c:v>
                </c:pt>
                <c:pt idx="17">
                  <c:v>803.80999999999938</c:v>
                </c:pt>
                <c:pt idx="18">
                  <c:v>803.88</c:v>
                </c:pt>
                <c:pt idx="19">
                  <c:v>803.94999999999936</c:v>
                </c:pt>
                <c:pt idx="20">
                  <c:v>804.02</c:v>
                </c:pt>
                <c:pt idx="21">
                  <c:v>804.09</c:v>
                </c:pt>
                <c:pt idx="22">
                  <c:v>804.16</c:v>
                </c:pt>
                <c:pt idx="23">
                  <c:v>804.24</c:v>
                </c:pt>
                <c:pt idx="24">
                  <c:v>804.30999999999938</c:v>
                </c:pt>
                <c:pt idx="25">
                  <c:v>804.38</c:v>
                </c:pt>
                <c:pt idx="26">
                  <c:v>804.44999999999936</c:v>
                </c:pt>
                <c:pt idx="27">
                  <c:v>804.52</c:v>
                </c:pt>
                <c:pt idx="28">
                  <c:v>804.59</c:v>
                </c:pt>
                <c:pt idx="29">
                  <c:v>804.66</c:v>
                </c:pt>
                <c:pt idx="30">
                  <c:v>804.73</c:v>
                </c:pt>
                <c:pt idx="31">
                  <c:v>804.8</c:v>
                </c:pt>
                <c:pt idx="32">
                  <c:v>804.87</c:v>
                </c:pt>
                <c:pt idx="33">
                  <c:v>804.93999999999937</c:v>
                </c:pt>
                <c:pt idx="34">
                  <c:v>805.01</c:v>
                </c:pt>
                <c:pt idx="35">
                  <c:v>805.08</c:v>
                </c:pt>
                <c:pt idx="36">
                  <c:v>805.15</c:v>
                </c:pt>
                <c:pt idx="37">
                  <c:v>805.22</c:v>
                </c:pt>
                <c:pt idx="38">
                  <c:v>805.29</c:v>
                </c:pt>
                <c:pt idx="39">
                  <c:v>805.35999999999785</c:v>
                </c:pt>
                <c:pt idx="40">
                  <c:v>805.42999999999938</c:v>
                </c:pt>
                <c:pt idx="41">
                  <c:v>805.5</c:v>
                </c:pt>
                <c:pt idx="42">
                  <c:v>805.57</c:v>
                </c:pt>
                <c:pt idx="43">
                  <c:v>805.64</c:v>
                </c:pt>
                <c:pt idx="44">
                  <c:v>805.71</c:v>
                </c:pt>
                <c:pt idx="45">
                  <c:v>805.78</c:v>
                </c:pt>
                <c:pt idx="46">
                  <c:v>805.84999999999786</c:v>
                </c:pt>
                <c:pt idx="47">
                  <c:v>805.92</c:v>
                </c:pt>
                <c:pt idx="48">
                  <c:v>805.99</c:v>
                </c:pt>
                <c:pt idx="49">
                  <c:v>806.05999999999938</c:v>
                </c:pt>
                <c:pt idx="50">
                  <c:v>806.13</c:v>
                </c:pt>
                <c:pt idx="51">
                  <c:v>806.2</c:v>
                </c:pt>
                <c:pt idx="52">
                  <c:v>806.27</c:v>
                </c:pt>
                <c:pt idx="53">
                  <c:v>806.32999999999936</c:v>
                </c:pt>
                <c:pt idx="54">
                  <c:v>806.4</c:v>
                </c:pt>
                <c:pt idx="55">
                  <c:v>806.47</c:v>
                </c:pt>
                <c:pt idx="56">
                  <c:v>806.54</c:v>
                </c:pt>
                <c:pt idx="57">
                  <c:v>806.61</c:v>
                </c:pt>
                <c:pt idx="58">
                  <c:v>806.68</c:v>
                </c:pt>
                <c:pt idx="59">
                  <c:v>806.75</c:v>
                </c:pt>
                <c:pt idx="60">
                  <c:v>806.81999999999937</c:v>
                </c:pt>
                <c:pt idx="61">
                  <c:v>806.89</c:v>
                </c:pt>
                <c:pt idx="62">
                  <c:v>806.95999999999935</c:v>
                </c:pt>
                <c:pt idx="63">
                  <c:v>807.03</c:v>
                </c:pt>
                <c:pt idx="64">
                  <c:v>807.1</c:v>
                </c:pt>
                <c:pt idx="65">
                  <c:v>807.17</c:v>
                </c:pt>
                <c:pt idx="66">
                  <c:v>807.24</c:v>
                </c:pt>
                <c:pt idx="67">
                  <c:v>807.30999999999938</c:v>
                </c:pt>
                <c:pt idx="68">
                  <c:v>807.37</c:v>
                </c:pt>
                <c:pt idx="69">
                  <c:v>807.43999999999937</c:v>
                </c:pt>
                <c:pt idx="70">
                  <c:v>807.51</c:v>
                </c:pt>
                <c:pt idx="71">
                  <c:v>807.58</c:v>
                </c:pt>
                <c:pt idx="72">
                  <c:v>807.65</c:v>
                </c:pt>
                <c:pt idx="73">
                  <c:v>807.72</c:v>
                </c:pt>
                <c:pt idx="74">
                  <c:v>807.79</c:v>
                </c:pt>
                <c:pt idx="75">
                  <c:v>807.85999999999785</c:v>
                </c:pt>
                <c:pt idx="76">
                  <c:v>807.92999999999938</c:v>
                </c:pt>
                <c:pt idx="77">
                  <c:v>808</c:v>
                </c:pt>
                <c:pt idx="78">
                  <c:v>808.05999999999938</c:v>
                </c:pt>
                <c:pt idx="79">
                  <c:v>808.13</c:v>
                </c:pt>
                <c:pt idx="80">
                  <c:v>808.2</c:v>
                </c:pt>
                <c:pt idx="81">
                  <c:v>808.27</c:v>
                </c:pt>
                <c:pt idx="82">
                  <c:v>808.33999999999787</c:v>
                </c:pt>
                <c:pt idx="83">
                  <c:v>808.41</c:v>
                </c:pt>
                <c:pt idx="84">
                  <c:v>808.48</c:v>
                </c:pt>
                <c:pt idx="85">
                  <c:v>808.55</c:v>
                </c:pt>
                <c:pt idx="86">
                  <c:v>808.61</c:v>
                </c:pt>
                <c:pt idx="87">
                  <c:v>808.68</c:v>
                </c:pt>
                <c:pt idx="88">
                  <c:v>808.75</c:v>
                </c:pt>
                <c:pt idx="89">
                  <c:v>808.81999999999937</c:v>
                </c:pt>
                <c:pt idx="90">
                  <c:v>808.89</c:v>
                </c:pt>
                <c:pt idx="91">
                  <c:v>808.95999999999935</c:v>
                </c:pt>
                <c:pt idx="92">
                  <c:v>809.02</c:v>
                </c:pt>
                <c:pt idx="93">
                  <c:v>809.09</c:v>
                </c:pt>
                <c:pt idx="94">
                  <c:v>809.16</c:v>
                </c:pt>
                <c:pt idx="95">
                  <c:v>809.23</c:v>
                </c:pt>
                <c:pt idx="96">
                  <c:v>809.3</c:v>
                </c:pt>
                <c:pt idx="97">
                  <c:v>809.37</c:v>
                </c:pt>
                <c:pt idx="98">
                  <c:v>809.42999999999938</c:v>
                </c:pt>
                <c:pt idx="99">
                  <c:v>809.5</c:v>
                </c:pt>
                <c:pt idx="100">
                  <c:v>809.57</c:v>
                </c:pt>
                <c:pt idx="101">
                  <c:v>809.64</c:v>
                </c:pt>
                <c:pt idx="102">
                  <c:v>809.71</c:v>
                </c:pt>
                <c:pt idx="103">
                  <c:v>809.78</c:v>
                </c:pt>
                <c:pt idx="104">
                  <c:v>809.83999999999787</c:v>
                </c:pt>
                <c:pt idx="105">
                  <c:v>809.91</c:v>
                </c:pt>
                <c:pt idx="106">
                  <c:v>809.98</c:v>
                </c:pt>
                <c:pt idx="107">
                  <c:v>810.05</c:v>
                </c:pt>
                <c:pt idx="108">
                  <c:v>810.12</c:v>
                </c:pt>
                <c:pt idx="109">
                  <c:v>810.18</c:v>
                </c:pt>
                <c:pt idx="110">
                  <c:v>810.25</c:v>
                </c:pt>
                <c:pt idx="111">
                  <c:v>810.31999999999937</c:v>
                </c:pt>
                <c:pt idx="112">
                  <c:v>810.39</c:v>
                </c:pt>
                <c:pt idx="113">
                  <c:v>810.44999999999936</c:v>
                </c:pt>
                <c:pt idx="114">
                  <c:v>810.52</c:v>
                </c:pt>
                <c:pt idx="115">
                  <c:v>810.59</c:v>
                </c:pt>
                <c:pt idx="116">
                  <c:v>810.66</c:v>
                </c:pt>
                <c:pt idx="117">
                  <c:v>810.73</c:v>
                </c:pt>
                <c:pt idx="118">
                  <c:v>810.79</c:v>
                </c:pt>
                <c:pt idx="119">
                  <c:v>810.85999999999785</c:v>
                </c:pt>
                <c:pt idx="120">
                  <c:v>810.92999999999938</c:v>
                </c:pt>
                <c:pt idx="121">
                  <c:v>811</c:v>
                </c:pt>
                <c:pt idx="122">
                  <c:v>811.05999999999938</c:v>
                </c:pt>
                <c:pt idx="123">
                  <c:v>811.13</c:v>
                </c:pt>
                <c:pt idx="124">
                  <c:v>811.2</c:v>
                </c:pt>
                <c:pt idx="125">
                  <c:v>811.27</c:v>
                </c:pt>
                <c:pt idx="126">
                  <c:v>811.32999999999936</c:v>
                </c:pt>
                <c:pt idx="127">
                  <c:v>811.4</c:v>
                </c:pt>
                <c:pt idx="128">
                  <c:v>811.47</c:v>
                </c:pt>
                <c:pt idx="129">
                  <c:v>811.54</c:v>
                </c:pt>
                <c:pt idx="130">
                  <c:v>811.6</c:v>
                </c:pt>
                <c:pt idx="131">
                  <c:v>811.67</c:v>
                </c:pt>
                <c:pt idx="132">
                  <c:v>811.74</c:v>
                </c:pt>
                <c:pt idx="133">
                  <c:v>811.8</c:v>
                </c:pt>
                <c:pt idx="134">
                  <c:v>811.87</c:v>
                </c:pt>
                <c:pt idx="135">
                  <c:v>811.93999999999937</c:v>
                </c:pt>
                <c:pt idx="136">
                  <c:v>812.01</c:v>
                </c:pt>
                <c:pt idx="137">
                  <c:v>812.07</c:v>
                </c:pt>
                <c:pt idx="138">
                  <c:v>812.14</c:v>
                </c:pt>
                <c:pt idx="139">
                  <c:v>812.21</c:v>
                </c:pt>
                <c:pt idx="140">
                  <c:v>812.27</c:v>
                </c:pt>
                <c:pt idx="141">
                  <c:v>812.33999999999787</c:v>
                </c:pt>
                <c:pt idx="142">
                  <c:v>812.41</c:v>
                </c:pt>
                <c:pt idx="143">
                  <c:v>812.48</c:v>
                </c:pt>
                <c:pt idx="144">
                  <c:v>812.54</c:v>
                </c:pt>
                <c:pt idx="145">
                  <c:v>812.61</c:v>
                </c:pt>
                <c:pt idx="146">
                  <c:v>812.68</c:v>
                </c:pt>
                <c:pt idx="147">
                  <c:v>812.74</c:v>
                </c:pt>
                <c:pt idx="148">
                  <c:v>812.80999999999938</c:v>
                </c:pt>
                <c:pt idx="149">
                  <c:v>812.88</c:v>
                </c:pt>
                <c:pt idx="150">
                  <c:v>812.93999999999937</c:v>
                </c:pt>
                <c:pt idx="151">
                  <c:v>813.01</c:v>
                </c:pt>
                <c:pt idx="152">
                  <c:v>813.08</c:v>
                </c:pt>
                <c:pt idx="153">
                  <c:v>813.14</c:v>
                </c:pt>
                <c:pt idx="154">
                  <c:v>813.21</c:v>
                </c:pt>
                <c:pt idx="155">
                  <c:v>813.28</c:v>
                </c:pt>
                <c:pt idx="156">
                  <c:v>813.33999999999787</c:v>
                </c:pt>
                <c:pt idx="157">
                  <c:v>813.41</c:v>
                </c:pt>
                <c:pt idx="158">
                  <c:v>813.48</c:v>
                </c:pt>
                <c:pt idx="159">
                  <c:v>813.54</c:v>
                </c:pt>
                <c:pt idx="160">
                  <c:v>813.61</c:v>
                </c:pt>
                <c:pt idx="161">
                  <c:v>813.68</c:v>
                </c:pt>
                <c:pt idx="162">
                  <c:v>813.74</c:v>
                </c:pt>
                <c:pt idx="163">
                  <c:v>813.80999999999938</c:v>
                </c:pt>
                <c:pt idx="164">
                  <c:v>813.87</c:v>
                </c:pt>
                <c:pt idx="165">
                  <c:v>813.93999999999937</c:v>
                </c:pt>
                <c:pt idx="166">
                  <c:v>814.01</c:v>
                </c:pt>
                <c:pt idx="167">
                  <c:v>814.07</c:v>
                </c:pt>
                <c:pt idx="168">
                  <c:v>814.14</c:v>
                </c:pt>
                <c:pt idx="169">
                  <c:v>814.21</c:v>
                </c:pt>
                <c:pt idx="170">
                  <c:v>814.27</c:v>
                </c:pt>
                <c:pt idx="171">
                  <c:v>814.33999999999787</c:v>
                </c:pt>
                <c:pt idx="172">
                  <c:v>814.4</c:v>
                </c:pt>
                <c:pt idx="173">
                  <c:v>814.47</c:v>
                </c:pt>
                <c:pt idx="174">
                  <c:v>814.54</c:v>
                </c:pt>
                <c:pt idx="175">
                  <c:v>814.6</c:v>
                </c:pt>
                <c:pt idx="176">
                  <c:v>814.67</c:v>
                </c:pt>
                <c:pt idx="177">
                  <c:v>814.73</c:v>
                </c:pt>
                <c:pt idx="178">
                  <c:v>814.8</c:v>
                </c:pt>
                <c:pt idx="179">
                  <c:v>814.87</c:v>
                </c:pt>
                <c:pt idx="180">
                  <c:v>814.92999999999938</c:v>
                </c:pt>
                <c:pt idx="181">
                  <c:v>815</c:v>
                </c:pt>
                <c:pt idx="182">
                  <c:v>815.05999999999938</c:v>
                </c:pt>
                <c:pt idx="183">
                  <c:v>815.13</c:v>
                </c:pt>
                <c:pt idx="184">
                  <c:v>815.2</c:v>
                </c:pt>
                <c:pt idx="185">
                  <c:v>815.26</c:v>
                </c:pt>
                <c:pt idx="186">
                  <c:v>815.32999999999936</c:v>
                </c:pt>
                <c:pt idx="187">
                  <c:v>815.39</c:v>
                </c:pt>
                <c:pt idx="188">
                  <c:v>815.45999999999935</c:v>
                </c:pt>
                <c:pt idx="189">
                  <c:v>815.52</c:v>
                </c:pt>
                <c:pt idx="190">
                  <c:v>815.59</c:v>
                </c:pt>
                <c:pt idx="191">
                  <c:v>815.65</c:v>
                </c:pt>
                <c:pt idx="192">
                  <c:v>815.72</c:v>
                </c:pt>
                <c:pt idx="193">
                  <c:v>815.79</c:v>
                </c:pt>
                <c:pt idx="194">
                  <c:v>815.84999999999786</c:v>
                </c:pt>
                <c:pt idx="195">
                  <c:v>815.92</c:v>
                </c:pt>
                <c:pt idx="196">
                  <c:v>815.98</c:v>
                </c:pt>
                <c:pt idx="197">
                  <c:v>816.05</c:v>
                </c:pt>
                <c:pt idx="198">
                  <c:v>816.11</c:v>
                </c:pt>
                <c:pt idx="199">
                  <c:v>816.18</c:v>
                </c:pt>
                <c:pt idx="200">
                  <c:v>816.24</c:v>
                </c:pt>
              </c:numCache>
            </c:numRef>
          </c:xVal>
          <c:yVal>
            <c:numRef>
              <c:f>'interference_00000-maybeMin'!$C$500:$C$700</c:f>
              <c:numCache>
                <c:formatCode>General</c:formatCode>
                <c:ptCount val="201"/>
                <c:pt idx="0">
                  <c:v>47.2199999999998</c:v>
                </c:pt>
                <c:pt idx="1">
                  <c:v>49.2199999999998</c:v>
                </c:pt>
                <c:pt idx="2">
                  <c:v>46.2199999999998</c:v>
                </c:pt>
                <c:pt idx="3">
                  <c:v>47.2199999999998</c:v>
                </c:pt>
                <c:pt idx="4">
                  <c:v>48.2199999999998</c:v>
                </c:pt>
                <c:pt idx="5">
                  <c:v>44.2199999999998</c:v>
                </c:pt>
                <c:pt idx="6">
                  <c:v>43.2199999999998</c:v>
                </c:pt>
                <c:pt idx="7">
                  <c:v>45.2199999999998</c:v>
                </c:pt>
                <c:pt idx="8">
                  <c:v>42.2199999999998</c:v>
                </c:pt>
                <c:pt idx="9">
                  <c:v>43.2199999999998</c:v>
                </c:pt>
                <c:pt idx="10">
                  <c:v>42.2199999999998</c:v>
                </c:pt>
                <c:pt idx="11">
                  <c:v>40.2199999999998</c:v>
                </c:pt>
                <c:pt idx="12">
                  <c:v>38.2199999999998</c:v>
                </c:pt>
                <c:pt idx="13">
                  <c:v>39.2199999999998</c:v>
                </c:pt>
                <c:pt idx="14">
                  <c:v>37.2199999999998</c:v>
                </c:pt>
                <c:pt idx="15">
                  <c:v>35.2199999999998</c:v>
                </c:pt>
                <c:pt idx="16">
                  <c:v>32.2199999999998</c:v>
                </c:pt>
                <c:pt idx="17">
                  <c:v>36.2199999999998</c:v>
                </c:pt>
                <c:pt idx="18">
                  <c:v>34.2199999999998</c:v>
                </c:pt>
                <c:pt idx="19">
                  <c:v>32.2199999999998</c:v>
                </c:pt>
                <c:pt idx="20">
                  <c:v>30.2199999999998</c:v>
                </c:pt>
                <c:pt idx="21">
                  <c:v>25.2199999999998</c:v>
                </c:pt>
                <c:pt idx="22">
                  <c:v>27.2199999999998</c:v>
                </c:pt>
                <c:pt idx="23">
                  <c:v>27.2199999999998</c:v>
                </c:pt>
                <c:pt idx="24">
                  <c:v>24.2199999999998</c:v>
                </c:pt>
                <c:pt idx="25">
                  <c:v>29.2199999999998</c:v>
                </c:pt>
                <c:pt idx="26">
                  <c:v>21.2199999999998</c:v>
                </c:pt>
                <c:pt idx="27">
                  <c:v>20.2199999999998</c:v>
                </c:pt>
                <c:pt idx="28">
                  <c:v>18.2199999999998</c:v>
                </c:pt>
                <c:pt idx="29">
                  <c:v>23.2199999999998</c:v>
                </c:pt>
                <c:pt idx="30">
                  <c:v>23.2199999999998</c:v>
                </c:pt>
                <c:pt idx="31">
                  <c:v>19.2199999999998</c:v>
                </c:pt>
                <c:pt idx="32">
                  <c:v>18.2199999999998</c:v>
                </c:pt>
                <c:pt idx="33">
                  <c:v>24.2199999999998</c:v>
                </c:pt>
                <c:pt idx="34">
                  <c:v>19.2199999999998</c:v>
                </c:pt>
                <c:pt idx="35">
                  <c:v>23.2199999999998</c:v>
                </c:pt>
                <c:pt idx="36">
                  <c:v>25.2199999999998</c:v>
                </c:pt>
                <c:pt idx="37">
                  <c:v>23.2199999999998</c:v>
                </c:pt>
                <c:pt idx="38">
                  <c:v>27.2199999999998</c:v>
                </c:pt>
                <c:pt idx="39">
                  <c:v>27.2199999999998</c:v>
                </c:pt>
                <c:pt idx="40">
                  <c:v>32.2199999999998</c:v>
                </c:pt>
                <c:pt idx="41">
                  <c:v>33.2199999999998</c:v>
                </c:pt>
                <c:pt idx="42">
                  <c:v>33.2199999999998</c:v>
                </c:pt>
                <c:pt idx="43">
                  <c:v>38.2199999999998</c:v>
                </c:pt>
                <c:pt idx="44">
                  <c:v>37.2199999999998</c:v>
                </c:pt>
                <c:pt idx="45">
                  <c:v>50.2199999999998</c:v>
                </c:pt>
                <c:pt idx="46">
                  <c:v>48.2199999999998</c:v>
                </c:pt>
                <c:pt idx="47">
                  <c:v>54.2199999999998</c:v>
                </c:pt>
                <c:pt idx="48">
                  <c:v>62.2199999999998</c:v>
                </c:pt>
                <c:pt idx="49">
                  <c:v>70.2199999999998</c:v>
                </c:pt>
                <c:pt idx="50">
                  <c:v>77.2199999999998</c:v>
                </c:pt>
                <c:pt idx="51">
                  <c:v>78.2199999999998</c:v>
                </c:pt>
                <c:pt idx="52">
                  <c:v>88.2199999999998</c:v>
                </c:pt>
                <c:pt idx="53">
                  <c:v>94.220000000000013</c:v>
                </c:pt>
                <c:pt idx="54">
                  <c:v>103.22</c:v>
                </c:pt>
                <c:pt idx="55">
                  <c:v>113.22</c:v>
                </c:pt>
                <c:pt idx="56">
                  <c:v>129.22</c:v>
                </c:pt>
                <c:pt idx="57">
                  <c:v>137.22</c:v>
                </c:pt>
                <c:pt idx="58">
                  <c:v>142.22</c:v>
                </c:pt>
                <c:pt idx="59">
                  <c:v>147.22</c:v>
                </c:pt>
                <c:pt idx="60">
                  <c:v>154.22</c:v>
                </c:pt>
                <c:pt idx="61">
                  <c:v>175.22</c:v>
                </c:pt>
                <c:pt idx="62">
                  <c:v>181.22</c:v>
                </c:pt>
                <c:pt idx="63">
                  <c:v>190.22</c:v>
                </c:pt>
                <c:pt idx="64">
                  <c:v>206.22</c:v>
                </c:pt>
                <c:pt idx="65">
                  <c:v>215.22</c:v>
                </c:pt>
                <c:pt idx="66">
                  <c:v>234.22</c:v>
                </c:pt>
                <c:pt idx="67">
                  <c:v>246.22</c:v>
                </c:pt>
                <c:pt idx="68">
                  <c:v>260.22000000000003</c:v>
                </c:pt>
                <c:pt idx="69">
                  <c:v>258.22000000000003</c:v>
                </c:pt>
                <c:pt idx="70">
                  <c:v>276.22000000000003</c:v>
                </c:pt>
                <c:pt idx="71">
                  <c:v>290.22000000000003</c:v>
                </c:pt>
                <c:pt idx="72">
                  <c:v>294.22000000000003</c:v>
                </c:pt>
                <c:pt idx="73">
                  <c:v>308.22000000000003</c:v>
                </c:pt>
                <c:pt idx="74">
                  <c:v>325.22000000000003</c:v>
                </c:pt>
                <c:pt idx="75">
                  <c:v>350.22</c:v>
                </c:pt>
                <c:pt idx="76">
                  <c:v>363.22</c:v>
                </c:pt>
                <c:pt idx="77">
                  <c:v>370.22</c:v>
                </c:pt>
                <c:pt idx="78">
                  <c:v>386.22</c:v>
                </c:pt>
                <c:pt idx="79">
                  <c:v>390.22</c:v>
                </c:pt>
                <c:pt idx="80">
                  <c:v>411.22</c:v>
                </c:pt>
                <c:pt idx="81">
                  <c:v>428.22</c:v>
                </c:pt>
                <c:pt idx="82">
                  <c:v>444.22</c:v>
                </c:pt>
                <c:pt idx="83">
                  <c:v>458.22</c:v>
                </c:pt>
                <c:pt idx="84">
                  <c:v>453.22</c:v>
                </c:pt>
                <c:pt idx="85">
                  <c:v>460.22</c:v>
                </c:pt>
                <c:pt idx="86">
                  <c:v>479.22</c:v>
                </c:pt>
                <c:pt idx="87">
                  <c:v>500.22</c:v>
                </c:pt>
                <c:pt idx="88">
                  <c:v>515.22</c:v>
                </c:pt>
                <c:pt idx="89">
                  <c:v>509.22</c:v>
                </c:pt>
                <c:pt idx="90">
                  <c:v>499.22</c:v>
                </c:pt>
                <c:pt idx="91">
                  <c:v>490.22</c:v>
                </c:pt>
                <c:pt idx="92">
                  <c:v>470.22</c:v>
                </c:pt>
                <c:pt idx="93">
                  <c:v>456.22</c:v>
                </c:pt>
                <c:pt idx="94">
                  <c:v>451.22</c:v>
                </c:pt>
                <c:pt idx="95">
                  <c:v>430.22</c:v>
                </c:pt>
                <c:pt idx="96">
                  <c:v>407.22</c:v>
                </c:pt>
                <c:pt idx="97">
                  <c:v>384.22</c:v>
                </c:pt>
                <c:pt idx="98">
                  <c:v>381.22</c:v>
                </c:pt>
                <c:pt idx="99">
                  <c:v>390.22</c:v>
                </c:pt>
                <c:pt idx="100">
                  <c:v>392.22</c:v>
                </c:pt>
                <c:pt idx="101">
                  <c:v>391.22</c:v>
                </c:pt>
                <c:pt idx="102">
                  <c:v>391.22</c:v>
                </c:pt>
                <c:pt idx="103">
                  <c:v>400.22</c:v>
                </c:pt>
                <c:pt idx="104">
                  <c:v>398.22</c:v>
                </c:pt>
                <c:pt idx="105">
                  <c:v>401.22</c:v>
                </c:pt>
                <c:pt idx="106">
                  <c:v>409.22</c:v>
                </c:pt>
                <c:pt idx="107">
                  <c:v>422.22</c:v>
                </c:pt>
                <c:pt idx="108">
                  <c:v>412.22</c:v>
                </c:pt>
                <c:pt idx="109">
                  <c:v>401.22</c:v>
                </c:pt>
                <c:pt idx="110">
                  <c:v>401.22</c:v>
                </c:pt>
                <c:pt idx="111">
                  <c:v>411.22</c:v>
                </c:pt>
                <c:pt idx="112">
                  <c:v>403.22</c:v>
                </c:pt>
                <c:pt idx="113">
                  <c:v>413.22</c:v>
                </c:pt>
                <c:pt idx="114">
                  <c:v>410.22</c:v>
                </c:pt>
                <c:pt idx="115">
                  <c:v>402.22</c:v>
                </c:pt>
                <c:pt idx="116">
                  <c:v>396.22</c:v>
                </c:pt>
                <c:pt idx="117">
                  <c:v>392.22</c:v>
                </c:pt>
                <c:pt idx="118">
                  <c:v>393.22</c:v>
                </c:pt>
                <c:pt idx="119">
                  <c:v>399.22</c:v>
                </c:pt>
                <c:pt idx="120">
                  <c:v>398.22</c:v>
                </c:pt>
                <c:pt idx="121">
                  <c:v>405.22</c:v>
                </c:pt>
                <c:pt idx="122">
                  <c:v>399.22</c:v>
                </c:pt>
                <c:pt idx="123">
                  <c:v>399.22</c:v>
                </c:pt>
                <c:pt idx="124">
                  <c:v>391.22</c:v>
                </c:pt>
                <c:pt idx="125">
                  <c:v>403.22</c:v>
                </c:pt>
                <c:pt idx="126">
                  <c:v>419.22</c:v>
                </c:pt>
                <c:pt idx="127">
                  <c:v>454.22</c:v>
                </c:pt>
                <c:pt idx="128">
                  <c:v>481.22</c:v>
                </c:pt>
                <c:pt idx="129">
                  <c:v>495.22</c:v>
                </c:pt>
                <c:pt idx="130">
                  <c:v>516.22</c:v>
                </c:pt>
                <c:pt idx="131">
                  <c:v>515.22</c:v>
                </c:pt>
                <c:pt idx="132">
                  <c:v>535.22</c:v>
                </c:pt>
                <c:pt idx="133">
                  <c:v>543.22</c:v>
                </c:pt>
                <c:pt idx="134">
                  <c:v>532.22</c:v>
                </c:pt>
                <c:pt idx="135">
                  <c:v>523.22</c:v>
                </c:pt>
                <c:pt idx="136">
                  <c:v>526.22</c:v>
                </c:pt>
                <c:pt idx="137">
                  <c:v>519.22</c:v>
                </c:pt>
                <c:pt idx="138">
                  <c:v>509.22</c:v>
                </c:pt>
                <c:pt idx="139">
                  <c:v>495.22</c:v>
                </c:pt>
                <c:pt idx="140">
                  <c:v>496.22</c:v>
                </c:pt>
                <c:pt idx="141">
                  <c:v>479.22</c:v>
                </c:pt>
                <c:pt idx="142">
                  <c:v>465.22</c:v>
                </c:pt>
                <c:pt idx="143">
                  <c:v>445.22</c:v>
                </c:pt>
                <c:pt idx="144">
                  <c:v>438.22</c:v>
                </c:pt>
                <c:pt idx="145">
                  <c:v>440.22</c:v>
                </c:pt>
                <c:pt idx="146">
                  <c:v>431.22</c:v>
                </c:pt>
                <c:pt idx="147">
                  <c:v>415.22</c:v>
                </c:pt>
                <c:pt idx="148">
                  <c:v>417.22</c:v>
                </c:pt>
                <c:pt idx="149">
                  <c:v>380.22</c:v>
                </c:pt>
                <c:pt idx="150">
                  <c:v>363.22</c:v>
                </c:pt>
                <c:pt idx="151">
                  <c:v>355.22</c:v>
                </c:pt>
                <c:pt idx="152">
                  <c:v>344.22</c:v>
                </c:pt>
                <c:pt idx="153">
                  <c:v>349.22</c:v>
                </c:pt>
                <c:pt idx="154">
                  <c:v>333.22</c:v>
                </c:pt>
                <c:pt idx="155">
                  <c:v>312.22000000000003</c:v>
                </c:pt>
                <c:pt idx="156">
                  <c:v>296.22000000000003</c:v>
                </c:pt>
                <c:pt idx="157">
                  <c:v>283.22000000000003</c:v>
                </c:pt>
                <c:pt idx="158">
                  <c:v>271.22000000000003</c:v>
                </c:pt>
                <c:pt idx="159">
                  <c:v>248.22</c:v>
                </c:pt>
                <c:pt idx="160">
                  <c:v>242.22</c:v>
                </c:pt>
                <c:pt idx="161">
                  <c:v>234.22</c:v>
                </c:pt>
                <c:pt idx="162">
                  <c:v>213.22</c:v>
                </c:pt>
                <c:pt idx="163">
                  <c:v>203.22</c:v>
                </c:pt>
                <c:pt idx="164">
                  <c:v>188.22</c:v>
                </c:pt>
                <c:pt idx="165">
                  <c:v>192.22</c:v>
                </c:pt>
                <c:pt idx="166">
                  <c:v>177.22</c:v>
                </c:pt>
                <c:pt idx="167">
                  <c:v>169.22</c:v>
                </c:pt>
                <c:pt idx="168">
                  <c:v>162.22</c:v>
                </c:pt>
                <c:pt idx="169">
                  <c:v>153.22</c:v>
                </c:pt>
                <c:pt idx="170">
                  <c:v>140.22</c:v>
                </c:pt>
                <c:pt idx="171">
                  <c:v>132.22</c:v>
                </c:pt>
                <c:pt idx="172">
                  <c:v>126.22</c:v>
                </c:pt>
                <c:pt idx="173">
                  <c:v>115.22</c:v>
                </c:pt>
                <c:pt idx="174">
                  <c:v>114.22</c:v>
                </c:pt>
                <c:pt idx="175">
                  <c:v>106.22</c:v>
                </c:pt>
                <c:pt idx="176">
                  <c:v>91.2199999999998</c:v>
                </c:pt>
                <c:pt idx="177">
                  <c:v>88.2199999999998</c:v>
                </c:pt>
                <c:pt idx="178">
                  <c:v>82.2199999999998</c:v>
                </c:pt>
                <c:pt idx="179">
                  <c:v>73.2199999999998</c:v>
                </c:pt>
                <c:pt idx="180">
                  <c:v>69.2199999999998</c:v>
                </c:pt>
                <c:pt idx="181">
                  <c:v>66.2199999999998</c:v>
                </c:pt>
                <c:pt idx="182">
                  <c:v>60.2199999999998</c:v>
                </c:pt>
                <c:pt idx="183">
                  <c:v>48.2199999999998</c:v>
                </c:pt>
                <c:pt idx="184">
                  <c:v>48.2199999999998</c:v>
                </c:pt>
                <c:pt idx="185">
                  <c:v>44.2199999999998</c:v>
                </c:pt>
                <c:pt idx="186">
                  <c:v>41.2199999999998</c:v>
                </c:pt>
                <c:pt idx="187">
                  <c:v>33.2199999999998</c:v>
                </c:pt>
                <c:pt idx="188">
                  <c:v>34.2199999999998</c:v>
                </c:pt>
                <c:pt idx="189">
                  <c:v>30.2199999999998</c:v>
                </c:pt>
                <c:pt idx="190">
                  <c:v>22.2199999999998</c:v>
                </c:pt>
                <c:pt idx="191">
                  <c:v>24.2199999999998</c:v>
                </c:pt>
                <c:pt idx="192">
                  <c:v>22.2199999999998</c:v>
                </c:pt>
                <c:pt idx="193">
                  <c:v>22.2199999999998</c:v>
                </c:pt>
                <c:pt idx="194">
                  <c:v>20.2199999999998</c:v>
                </c:pt>
                <c:pt idx="195">
                  <c:v>19.2199999999998</c:v>
                </c:pt>
                <c:pt idx="196">
                  <c:v>20.2199999999998</c:v>
                </c:pt>
                <c:pt idx="197">
                  <c:v>17.2199999999998</c:v>
                </c:pt>
                <c:pt idx="198">
                  <c:v>13.2199999999998</c:v>
                </c:pt>
                <c:pt idx="199">
                  <c:v>14.2199999999998</c:v>
                </c:pt>
                <c:pt idx="200">
                  <c:v>12.2199999999998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162248"/>
        <c:axId val="235166560"/>
      </c:scatterChart>
      <c:valAx>
        <c:axId val="235162248"/>
        <c:scaling>
          <c:orientation val="minMax"/>
          <c:max val="816"/>
          <c:min val="804"/>
        </c:scaling>
        <c:delete val="0"/>
        <c:axPos val="b"/>
        <c:numFmt formatCode="General" sourceLinked="1"/>
        <c:majorTickMark val="out"/>
        <c:minorTickMark val="none"/>
        <c:tickLblPos val="nextTo"/>
        <c:crossAx val="235166560"/>
        <c:crosses val="autoZero"/>
        <c:crossBetween val="midCat"/>
      </c:valAx>
      <c:valAx>
        <c:axId val="235166560"/>
        <c:scaling>
          <c:orientation val="minMax"/>
          <c:max val="1200"/>
          <c:min val="0"/>
        </c:scaling>
        <c:delete val="0"/>
        <c:axPos val="l"/>
        <c:majorGridlines>
          <c:spPr>
            <a:ln>
              <a:solidFill>
                <a:srgbClr val="686F7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35162248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Lucida Grande" charset="0"/>
              </a:rPr>
              <a:t>Second level</a:t>
            </a:r>
          </a:p>
          <a:p>
            <a:pPr lvl="2"/>
            <a:r>
              <a:rPr lang="en-US" noProof="0" smtClean="0">
                <a:sym typeface="Lucida Grande" charset="0"/>
              </a:rPr>
              <a:t>Third level</a:t>
            </a:r>
          </a:p>
          <a:p>
            <a:pPr lvl="3"/>
            <a:r>
              <a:rPr lang="en-US" noProof="0" smtClean="0">
                <a:sym typeface="Lucida Grande" charset="0"/>
              </a:rPr>
              <a:t>Fourth level</a:t>
            </a:r>
          </a:p>
          <a:p>
            <a:pPr lvl="4"/>
            <a:r>
              <a:rPr lang="en-US" noProof="0" smtClean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3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MS PGothic" panose="020B0600070205080204" pitchFamily="34" charset="-128"/>
        <a:cs typeface="Lucida Grande" charset="0"/>
        <a:sym typeface="Lucida Grande" pitchFamily="2" charset="0"/>
      </a:defRPr>
    </a:lvl1pPr>
    <a:lvl2pPr marL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pitchFamily="2" charset="0"/>
      </a:defRPr>
    </a:lvl2pPr>
    <a:lvl3pPr marL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pitchFamily="2" charset="0"/>
      </a:defRPr>
    </a:lvl3pPr>
    <a:lvl4pPr marL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pitchFamily="2" charset="0"/>
      </a:defRPr>
    </a:lvl4pPr>
    <a:lvl5pPr marL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pitchFamily="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ea typeface="ＭＳ Ｐゴシック" charset="0"/>
                <a:sym typeface="Lucida Grande" charset="0"/>
              </a:rPr>
              <a:t>Measurement in singles, but information would be present in coincidences!</a:t>
            </a:r>
          </a:p>
        </p:txBody>
      </p:sp>
    </p:spTree>
    <p:extLst>
      <p:ext uri="{BB962C8B-B14F-4D97-AF65-F5344CB8AC3E}">
        <p14:creationId xmlns:p14="http://schemas.microsoft.com/office/powerpoint/2010/main" val="273287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ea typeface="ＭＳ Ｐゴシック" charset="0"/>
                <a:sym typeface="Lucida Grande" charset="0"/>
              </a:rPr>
              <a:t>Measurement in singles, but information would be present in coincidences!</a:t>
            </a:r>
          </a:p>
        </p:txBody>
      </p:sp>
    </p:spTree>
    <p:extLst>
      <p:ext uri="{BB962C8B-B14F-4D97-AF65-F5344CB8AC3E}">
        <p14:creationId xmlns:p14="http://schemas.microsoft.com/office/powerpoint/2010/main" val="188237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ea typeface="ＭＳ Ｐゴシック" charset="0"/>
                <a:sym typeface="Lucida Grande" charset="0"/>
              </a:rPr>
              <a:t>Measurement in singles, but information would be present in coincidences!</a:t>
            </a:r>
          </a:p>
        </p:txBody>
      </p:sp>
    </p:spTree>
    <p:extLst>
      <p:ext uri="{BB962C8B-B14F-4D97-AF65-F5344CB8AC3E}">
        <p14:creationId xmlns:p14="http://schemas.microsoft.com/office/powerpoint/2010/main" val="357420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ea typeface="ＭＳ Ｐゴシック" charset="0"/>
                <a:sym typeface="Lucida Grande" charset="0"/>
              </a:rPr>
              <a:t>Hilbert space describing transverse degrees of freedom of single photon is spanned by the basis. </a:t>
            </a:r>
          </a:p>
          <a:p>
            <a:pPr eaLnBrk="1">
              <a:defRPr/>
            </a:pPr>
            <a:r>
              <a:rPr lang="en-US" smtClean="0">
                <a:ea typeface="ＭＳ Ｐゴシック" charset="0"/>
                <a:sym typeface="Lucida Grande" charset="0"/>
              </a:rPr>
              <a:t>An arbitrary pure state is</a:t>
            </a:r>
          </a:p>
          <a:p>
            <a:pPr eaLnBrk="1">
              <a:defRPr/>
            </a:pPr>
            <a:r>
              <a:rPr lang="en-US" smtClean="0">
                <a:ea typeface="ＭＳ Ｐゴシック" charset="0"/>
                <a:sym typeface="Lucida Grande" charset="0"/>
              </a:rPr>
              <a:t>Distinguishable particles. Paraxial photons! </a:t>
            </a:r>
          </a:p>
        </p:txBody>
      </p:sp>
    </p:spTree>
    <p:extLst>
      <p:ext uri="{BB962C8B-B14F-4D97-AF65-F5344CB8AC3E}">
        <p14:creationId xmlns:p14="http://schemas.microsoft.com/office/powerpoint/2010/main" val="352032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>
                <a:ea typeface="ＭＳ Ｐゴシック" charset="0"/>
                <a:sym typeface="Lucida Grande" charset="0"/>
              </a:rPr>
              <a:t>Hilbert space describing transverse degrees of freedom of single photon is spanned by the basis. </a:t>
            </a:r>
          </a:p>
          <a:p>
            <a:pPr eaLnBrk="1">
              <a:defRPr/>
            </a:pPr>
            <a:r>
              <a:rPr lang="en-US" smtClean="0">
                <a:ea typeface="ＭＳ Ｐゴシック" charset="0"/>
                <a:sym typeface="Lucida Grande" charset="0"/>
              </a:rPr>
              <a:t>An arbitrary pure state is</a:t>
            </a:r>
          </a:p>
          <a:p>
            <a:pPr eaLnBrk="1">
              <a:defRPr/>
            </a:pPr>
            <a:r>
              <a:rPr lang="en-US" smtClean="0">
                <a:ea typeface="ＭＳ Ｐゴシック" charset="0"/>
                <a:sym typeface="Lucida Grande" charset="0"/>
              </a:rPr>
              <a:t>Distinguishable particles. Paraxial photons! </a:t>
            </a:r>
          </a:p>
        </p:txBody>
      </p:sp>
    </p:spTree>
    <p:extLst>
      <p:ext uri="{BB962C8B-B14F-4D97-AF65-F5344CB8AC3E}">
        <p14:creationId xmlns:p14="http://schemas.microsoft.com/office/powerpoint/2010/main" val="229140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>
              <a:ea typeface="ＭＳ Ｐゴシック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81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 smtClean="0">
              <a:ea typeface="ＭＳ Ｐゴシック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0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4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0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9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49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1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0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59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+mj-lt"/>
          <a:ea typeface="MS PGothic" panose="020B0600070205080204" pitchFamily="34" charset="-128"/>
          <a:cs typeface="+mj-cs"/>
          <a:sym typeface="Gill Sans" pitchFamily="2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MS PGothic" panose="020B0600070205080204" pitchFamily="34" charset="-128"/>
          <a:cs typeface="Gill Sans" charset="0"/>
          <a:sym typeface="Gill Sans" pitchFamily="2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MS PGothic" panose="020B0600070205080204" pitchFamily="34" charset="-128"/>
          <a:cs typeface="Gill Sans" charset="0"/>
          <a:sym typeface="Gill Sans" pitchFamily="2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MS PGothic" panose="020B0600070205080204" pitchFamily="34" charset="-128"/>
          <a:cs typeface="Gill Sans" charset="0"/>
          <a:sym typeface="Gill Sans" pitchFamily="2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MS PGothic" panose="020B0600070205080204" pitchFamily="34" charset="-128"/>
          <a:cs typeface="Gill Sans" charset="0"/>
          <a:sym typeface="Gill Sans" pitchFamily="2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342900" indent="-3429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Gill Sans" pitchFamily="2" charset="0"/>
        </a:defRPr>
      </a:lvl1pPr>
      <a:lvl2pPr marL="742950" indent="-28575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Gill Sans" charset="0"/>
          <a:cs typeface="+mn-cs"/>
          <a:sym typeface="Gill Sans" pitchFamily="2" charset="0"/>
        </a:defRPr>
      </a:lvl2pPr>
      <a:lvl3pPr marL="11430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Gill Sans" charset="0"/>
          <a:cs typeface="+mn-cs"/>
          <a:sym typeface="Gill Sans" pitchFamily="2" charset="0"/>
        </a:defRPr>
      </a:lvl3pPr>
      <a:lvl4pPr marL="16002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Gill Sans" charset="0"/>
          <a:cs typeface="+mn-cs"/>
          <a:sym typeface="Gill Sans" pitchFamily="2" charset="0"/>
        </a:defRPr>
      </a:lvl4pPr>
      <a:lvl5pPr marL="2057400" indent="-228600" algn="ctr" defTabSz="584200" rtl="0" eaLnBrk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Gill Sans" charset="0"/>
          <a:cs typeface="+mn-cs"/>
          <a:sym typeface="Gill Sans" pitchFamily="2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emf"/><Relationship Id="rId5" Type="http://schemas.openxmlformats.org/officeDocument/2006/relationships/image" Target="../media/image2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2722563"/>
            <a:ext cx="10464800" cy="3302000"/>
          </a:xfrm>
        </p:spPr>
        <p:txBody>
          <a:bodyPr/>
          <a:lstStyle/>
          <a:p>
            <a:pPr eaLnBrk="1">
              <a:defRPr/>
            </a:pPr>
            <a:r>
              <a:rPr lang="en-US" sz="4500" dirty="0" smtClean="0">
                <a:solidFill>
                  <a:srgbClr val="C82506"/>
                </a:solidFill>
                <a:ea typeface="+mj-ea"/>
                <a:sym typeface="Gill Sans" charset="0"/>
              </a:rPr>
              <a:t>Quantum Imaging with Undetected Photons</a:t>
            </a:r>
            <a:br>
              <a:rPr lang="en-US" sz="4500" dirty="0" smtClean="0">
                <a:solidFill>
                  <a:srgbClr val="C82506"/>
                </a:solidFill>
                <a:ea typeface="+mj-ea"/>
                <a:sym typeface="Gill Sans" charset="0"/>
              </a:rPr>
            </a:br>
            <a:endParaRPr lang="en-US" sz="4500" dirty="0" smtClean="0">
              <a:ea typeface="+mj-ea"/>
              <a:sym typeface="Gill Sans" charset="0"/>
            </a:endParaRPr>
          </a:p>
        </p:txBody>
      </p:sp>
      <p:pic>
        <p:nvPicPr>
          <p:cNvPr id="3074" name="Picture 2" descr="IQOQ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711200"/>
            <a:ext cx="340836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 descr="OA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7972425"/>
            <a:ext cx="766445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AutoShape 4"/>
          <p:cNvSpPr>
            <a:spLocks/>
          </p:cNvSpPr>
          <p:nvPr/>
        </p:nvSpPr>
        <p:spPr bwMode="auto">
          <a:xfrm>
            <a:off x="487363" y="396875"/>
            <a:ext cx="12028487" cy="8958263"/>
          </a:xfrm>
          <a:custGeom>
            <a:avLst/>
            <a:gdLst>
              <a:gd name="T0" fmla="*/ 6014244 w 21600"/>
              <a:gd name="T1" fmla="*/ 4479132 h 21600"/>
              <a:gd name="T2" fmla="*/ 6014244 w 21600"/>
              <a:gd name="T3" fmla="*/ 4479132 h 21600"/>
              <a:gd name="T4" fmla="*/ 6014244 w 21600"/>
              <a:gd name="T5" fmla="*/ 4479132 h 21600"/>
              <a:gd name="T6" fmla="*/ 6014244 w 21600"/>
              <a:gd name="T7" fmla="*/ 44791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478213" y="6461125"/>
            <a:ext cx="5438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/>
              <a:t>Gabriela Barreto Lemos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-379413"/>
            <a:ext cx="9190038" cy="68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6" name="AutoShape 2"/>
          <p:cNvSpPr>
            <a:spLocks/>
          </p:cNvSpPr>
          <p:nvPr/>
        </p:nvSpPr>
        <p:spPr bwMode="auto">
          <a:xfrm>
            <a:off x="1101725" y="6605588"/>
            <a:ext cx="10741025" cy="281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r>
              <a:rPr lang="en-US" sz="25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Image : </a:t>
            </a:r>
            <a:r>
              <a:rPr lang="en-US" sz="2500" dirty="0">
                <a:solidFill>
                  <a:srgbClr val="0365C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two-photon correlations </a:t>
            </a:r>
            <a:r>
              <a:rPr lang="en-US" sz="25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(coincidence counts).</a:t>
            </a:r>
          </a:p>
          <a:p>
            <a:pPr algn="l" defTabSz="457200">
              <a:defRPr/>
            </a:pPr>
            <a:endParaRPr lang="en-US" sz="2500" dirty="0">
              <a:solidFill>
                <a:srgbClr val="0365C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 defTabSz="457200">
              <a:defRPr/>
            </a:pP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  <a:p>
            <a:pPr algn="l">
              <a:defRPr/>
            </a:pPr>
            <a:r>
              <a:rPr lang="en-US" sz="2500" dirty="0">
                <a:latin typeface="Gill Sans" charset="0"/>
                <a:ea typeface="ＭＳ Ｐゴシック" charset="0"/>
                <a:sym typeface="Gill Sans" charset="0"/>
              </a:rPr>
              <a:t>First implementation with position momentum entangled photons: </a:t>
            </a:r>
          </a:p>
          <a:p>
            <a:pPr algn="l">
              <a:defRPr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T. B. Pittman, Y. H. Shih, D.V.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Strekalov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, and A.V. </a:t>
            </a:r>
            <a:r>
              <a:rPr lang="sk-SK" sz="250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Sergienko,</a:t>
            </a:r>
          </a:p>
          <a:p>
            <a:pPr algn="l">
              <a:defRPr/>
            </a:pPr>
            <a:r>
              <a:rPr lang="sk-SK" sz="250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Phys. Rev. A 52, R3429 (1995).</a:t>
            </a:r>
            <a:endParaRPr lang="en-US" sz="2500" dirty="0">
              <a:solidFill>
                <a:schemeClr val="accent1">
                  <a:lumMod val="75000"/>
                </a:schemeClr>
              </a:solidFill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17625" y="-1819275"/>
            <a:ext cx="10464800" cy="3300413"/>
          </a:xfrm>
        </p:spPr>
        <p:txBody>
          <a:bodyPr/>
          <a:lstStyle/>
          <a:p>
            <a:pPr eaLnBrk="1">
              <a:defRPr/>
            </a:pPr>
            <a:r>
              <a:rPr lang="en-US" sz="4000" dirty="0" smtClean="0">
                <a:solidFill>
                  <a:srgbClr val="C82506"/>
                </a:solidFill>
                <a:ea typeface="+mj-ea"/>
                <a:sym typeface="Gill Sans" charset="0"/>
              </a:rPr>
              <a:t>Quantum Ghost Imaging</a:t>
            </a:r>
            <a:br>
              <a:rPr lang="en-US" sz="4000" dirty="0" smtClean="0">
                <a:solidFill>
                  <a:srgbClr val="C82506"/>
                </a:solidFill>
                <a:ea typeface="+mj-ea"/>
                <a:sym typeface="Gill Sans" charset="0"/>
              </a:rPr>
            </a:br>
            <a:endParaRPr lang="en-US" sz="2000" dirty="0" smtClean="0">
              <a:solidFill>
                <a:srgbClr val="C82506"/>
              </a:solidFill>
              <a:ea typeface="+mj-ea"/>
              <a:sym typeface="Gill Sans" charset="0"/>
            </a:endParaRPr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6629" name="Picture 5" descr="IQOQ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3" y="8208963"/>
            <a:ext cx="15144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251200" y="3214688"/>
            <a:ext cx="6502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/>
              <a:t>White, A. G., Mitchell, J. R., Nairz, O. &amp; Kwiat, P. G. ‘‘Interaction-free’’ imaging. Phys.</a:t>
            </a:r>
          </a:p>
          <a:p>
            <a:pPr eaLnBrk="1"/>
            <a:r>
              <a:rPr lang="en-US" altLang="en-US"/>
              <a:t>Rev. A 58, 605–613 (1998).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2248" r="2855" b="21898"/>
          <a:stretch>
            <a:fillRect/>
          </a:stretch>
        </p:blipFill>
        <p:spPr bwMode="auto">
          <a:xfrm>
            <a:off x="885825" y="1636713"/>
            <a:ext cx="526415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2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1173163" y="273050"/>
            <a:ext cx="10948987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dirty="0">
                <a:solidFill>
                  <a:srgbClr val="C82506"/>
                </a:solidFill>
                <a:latin typeface="Gill Sans" charset="0"/>
                <a:ea typeface="ＭＳ Ｐゴシック" charset="0"/>
                <a:sym typeface="Gill Sans" charset="0"/>
              </a:rPr>
              <a:t>Quantum imaging with Undetected Photons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7413" name="AutoShape 5"/>
          <p:cNvSpPr>
            <a:spLocks/>
          </p:cNvSpPr>
          <p:nvPr/>
        </p:nvSpPr>
        <p:spPr bwMode="auto">
          <a:xfrm>
            <a:off x="7797800" y="1492250"/>
            <a:ext cx="4549775" cy="723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2400" dirty="0">
                <a:solidFill>
                  <a:srgbClr val="595959"/>
                </a:solidFill>
                <a:latin typeface="Gill Sans" charset="0"/>
                <a:ea typeface="ＭＳ Ｐゴシック" charset="0"/>
                <a:sym typeface="Gill Sans" charset="0"/>
              </a:rPr>
              <a:t>Nature, vol. 512, p. 409 (2014)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25688" y="855663"/>
            <a:ext cx="836453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2500"/>
              <a:t>GBL, V. Borish, S. Ramelow, G. Cole, R. Lapkiewicz, A. Zeilinger</a:t>
            </a:r>
          </a:p>
        </p:txBody>
      </p:sp>
      <p:pic>
        <p:nvPicPr>
          <p:cNvPr id="17414" name="Picture 10" descr="Lemos_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4445000"/>
            <a:ext cx="7227887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/>
          </p:cNvSpPr>
          <p:nvPr/>
        </p:nvSpPr>
        <p:spPr bwMode="auto">
          <a:xfrm rot="19622663">
            <a:off x="504825" y="7056438"/>
            <a:ext cx="4319588" cy="936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FF26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600" dirty="0">
                <a:solidFill>
                  <a:srgbClr val="E324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No coincidence detections </a:t>
            </a:r>
          </a:p>
          <a:p>
            <a:pPr>
              <a:defRPr/>
            </a:pPr>
            <a:r>
              <a:rPr lang="en-US" sz="2600" dirty="0">
                <a:solidFill>
                  <a:srgbClr val="E324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are necessary! </a:t>
            </a:r>
            <a:endParaRPr lang="en-US" sz="2600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966450" y="7326313"/>
            <a:ext cx="1223963" cy="647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7417" name="TextBox 2"/>
          <p:cNvSpPr txBox="1">
            <a:spLocks noChangeArrowheads="1"/>
          </p:cNvSpPr>
          <p:nvPr/>
        </p:nvSpPr>
        <p:spPr bwMode="auto">
          <a:xfrm>
            <a:off x="10966450" y="7397750"/>
            <a:ext cx="12906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EMCCD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742488" y="8621713"/>
            <a:ext cx="1223962" cy="647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7419" name="TextBox 2"/>
          <p:cNvSpPr txBox="1">
            <a:spLocks noChangeArrowheads="1"/>
          </p:cNvSpPr>
          <p:nvPr/>
        </p:nvSpPr>
        <p:spPr bwMode="auto">
          <a:xfrm>
            <a:off x="9742488" y="8693150"/>
            <a:ext cx="12906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EMCCD</a:t>
            </a:r>
          </a:p>
        </p:txBody>
      </p:sp>
      <p:sp>
        <p:nvSpPr>
          <p:cNvPr id="2" name="Donut 1"/>
          <p:cNvSpPr>
            <a:spLocks/>
          </p:cNvSpPr>
          <p:nvPr/>
        </p:nvSpPr>
        <p:spPr bwMode="auto">
          <a:xfrm>
            <a:off x="1893888" y="2139950"/>
            <a:ext cx="720725" cy="576263"/>
          </a:xfrm>
          <a:custGeom>
            <a:avLst/>
            <a:gdLst>
              <a:gd name="T0" fmla="*/ 0 w 720725"/>
              <a:gd name="T1" fmla="*/ 288132 h 576263"/>
              <a:gd name="T2" fmla="*/ 360363 w 720725"/>
              <a:gd name="T3" fmla="*/ 0 h 576263"/>
              <a:gd name="T4" fmla="*/ 720726 w 720725"/>
              <a:gd name="T5" fmla="*/ 288132 h 576263"/>
              <a:gd name="T6" fmla="*/ 360363 w 720725"/>
              <a:gd name="T7" fmla="*/ 576264 h 576263"/>
              <a:gd name="T8" fmla="*/ 0 w 720725"/>
              <a:gd name="T9" fmla="*/ 288132 h 576263"/>
              <a:gd name="T10" fmla="*/ 47231 w 720725"/>
              <a:gd name="T11" fmla="*/ 288132 h 576263"/>
              <a:gd name="T12" fmla="*/ 360363 w 720725"/>
              <a:gd name="T13" fmla="*/ 529033 h 576263"/>
              <a:gd name="T14" fmla="*/ 673495 w 720725"/>
              <a:gd name="T15" fmla="*/ 288132 h 576263"/>
              <a:gd name="T16" fmla="*/ 360363 w 720725"/>
              <a:gd name="T17" fmla="*/ 47231 h 576263"/>
              <a:gd name="T18" fmla="*/ 47231 w 720725"/>
              <a:gd name="T19" fmla="*/ 288132 h 5762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0725" h="576263">
                <a:moveTo>
                  <a:pt x="0" y="288132"/>
                </a:moveTo>
                <a:cubicBezTo>
                  <a:pt x="0" y="129001"/>
                  <a:pt x="161340" y="0"/>
                  <a:pt x="360363" y="0"/>
                </a:cubicBezTo>
                <a:cubicBezTo>
                  <a:pt x="559386" y="0"/>
                  <a:pt x="720726" y="129001"/>
                  <a:pt x="720726" y="288132"/>
                </a:cubicBezTo>
                <a:cubicBezTo>
                  <a:pt x="720726" y="447263"/>
                  <a:pt x="559386" y="576264"/>
                  <a:pt x="360363" y="576264"/>
                </a:cubicBezTo>
                <a:cubicBezTo>
                  <a:pt x="161340" y="576264"/>
                  <a:pt x="0" y="447263"/>
                  <a:pt x="0" y="288132"/>
                </a:cubicBezTo>
                <a:close/>
                <a:moveTo>
                  <a:pt x="47231" y="288132"/>
                </a:moveTo>
                <a:cubicBezTo>
                  <a:pt x="47231" y="421178"/>
                  <a:pt x="187425" y="529033"/>
                  <a:pt x="360363" y="529033"/>
                </a:cubicBezTo>
                <a:cubicBezTo>
                  <a:pt x="533301" y="529033"/>
                  <a:pt x="673495" y="421178"/>
                  <a:pt x="673495" y="288132"/>
                </a:cubicBezTo>
                <a:cubicBezTo>
                  <a:pt x="673495" y="155086"/>
                  <a:pt x="533301" y="47231"/>
                  <a:pt x="360363" y="47231"/>
                </a:cubicBezTo>
                <a:cubicBezTo>
                  <a:pt x="187425" y="47231"/>
                  <a:pt x="47231" y="155086"/>
                  <a:pt x="47231" y="288132"/>
                </a:cubicBezTo>
                <a:close/>
              </a:path>
            </a:pathLst>
          </a:custGeom>
          <a:solidFill>
            <a:schemeClr val="tx1"/>
          </a:solidFill>
          <a:ln w="25400" cap="flat" cmpd="sng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15" name="Donut 14"/>
          <p:cNvSpPr>
            <a:spLocks/>
          </p:cNvSpPr>
          <p:nvPr/>
        </p:nvSpPr>
        <p:spPr bwMode="auto">
          <a:xfrm>
            <a:off x="6286500" y="4948238"/>
            <a:ext cx="720725" cy="576262"/>
          </a:xfrm>
          <a:custGeom>
            <a:avLst/>
            <a:gdLst>
              <a:gd name="T0" fmla="*/ 0 w 720725"/>
              <a:gd name="T1" fmla="*/ 288131 h 576262"/>
              <a:gd name="T2" fmla="*/ 360363 w 720725"/>
              <a:gd name="T3" fmla="*/ 0 h 576262"/>
              <a:gd name="T4" fmla="*/ 720726 w 720725"/>
              <a:gd name="T5" fmla="*/ 288131 h 576262"/>
              <a:gd name="T6" fmla="*/ 360363 w 720725"/>
              <a:gd name="T7" fmla="*/ 576262 h 576262"/>
              <a:gd name="T8" fmla="*/ 0 w 720725"/>
              <a:gd name="T9" fmla="*/ 288131 h 576262"/>
              <a:gd name="T10" fmla="*/ 47230 w 720725"/>
              <a:gd name="T11" fmla="*/ 288131 h 576262"/>
              <a:gd name="T12" fmla="*/ 360362 w 720725"/>
              <a:gd name="T13" fmla="*/ 529032 h 576262"/>
              <a:gd name="T14" fmla="*/ 673494 w 720725"/>
              <a:gd name="T15" fmla="*/ 288131 h 576262"/>
              <a:gd name="T16" fmla="*/ 360362 w 720725"/>
              <a:gd name="T17" fmla="*/ 47230 h 576262"/>
              <a:gd name="T18" fmla="*/ 47230 w 720725"/>
              <a:gd name="T19" fmla="*/ 288131 h 576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0725" h="576262">
                <a:moveTo>
                  <a:pt x="0" y="288131"/>
                </a:moveTo>
                <a:cubicBezTo>
                  <a:pt x="0" y="129001"/>
                  <a:pt x="161340" y="0"/>
                  <a:pt x="360363" y="0"/>
                </a:cubicBezTo>
                <a:cubicBezTo>
                  <a:pt x="559386" y="0"/>
                  <a:pt x="720726" y="129001"/>
                  <a:pt x="720726" y="288131"/>
                </a:cubicBezTo>
                <a:cubicBezTo>
                  <a:pt x="720726" y="447261"/>
                  <a:pt x="559386" y="576262"/>
                  <a:pt x="360363" y="576262"/>
                </a:cubicBezTo>
                <a:cubicBezTo>
                  <a:pt x="161340" y="576262"/>
                  <a:pt x="0" y="447261"/>
                  <a:pt x="0" y="288131"/>
                </a:cubicBezTo>
                <a:close/>
                <a:moveTo>
                  <a:pt x="47230" y="288131"/>
                </a:moveTo>
                <a:cubicBezTo>
                  <a:pt x="47230" y="421177"/>
                  <a:pt x="187424" y="529032"/>
                  <a:pt x="360362" y="529032"/>
                </a:cubicBezTo>
                <a:cubicBezTo>
                  <a:pt x="533300" y="529032"/>
                  <a:pt x="673494" y="421177"/>
                  <a:pt x="673494" y="288131"/>
                </a:cubicBezTo>
                <a:cubicBezTo>
                  <a:pt x="673494" y="155085"/>
                  <a:pt x="533300" y="47230"/>
                  <a:pt x="360362" y="47230"/>
                </a:cubicBezTo>
                <a:cubicBezTo>
                  <a:pt x="187424" y="47230"/>
                  <a:pt x="47230" y="155085"/>
                  <a:pt x="47230" y="288131"/>
                </a:cubicBezTo>
                <a:close/>
              </a:path>
            </a:pathLst>
          </a:custGeom>
          <a:solidFill>
            <a:schemeClr val="tx1"/>
          </a:solidFill>
          <a:ln w="25400" cap="flat" cmpd="sng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17" name="Donut 16"/>
          <p:cNvSpPr>
            <a:spLocks/>
          </p:cNvSpPr>
          <p:nvPr/>
        </p:nvSpPr>
        <p:spPr bwMode="auto">
          <a:xfrm>
            <a:off x="3046413" y="2789238"/>
            <a:ext cx="719137" cy="574675"/>
          </a:xfrm>
          <a:custGeom>
            <a:avLst/>
            <a:gdLst>
              <a:gd name="T0" fmla="*/ 0 w 719137"/>
              <a:gd name="T1" fmla="*/ 287338 h 574675"/>
              <a:gd name="T2" fmla="*/ 359569 w 719137"/>
              <a:gd name="T3" fmla="*/ 0 h 574675"/>
              <a:gd name="T4" fmla="*/ 719138 w 719137"/>
              <a:gd name="T5" fmla="*/ 287338 h 574675"/>
              <a:gd name="T6" fmla="*/ 359569 w 719137"/>
              <a:gd name="T7" fmla="*/ 574676 h 574675"/>
              <a:gd name="T8" fmla="*/ 0 w 719137"/>
              <a:gd name="T9" fmla="*/ 287338 h 574675"/>
              <a:gd name="T10" fmla="*/ 47100 w 719137"/>
              <a:gd name="T11" fmla="*/ 287338 h 574675"/>
              <a:gd name="T12" fmla="*/ 359568 w 719137"/>
              <a:gd name="T13" fmla="*/ 527575 h 574675"/>
              <a:gd name="T14" fmla="*/ 672036 w 719137"/>
              <a:gd name="T15" fmla="*/ 287338 h 574675"/>
              <a:gd name="T16" fmla="*/ 359568 w 719137"/>
              <a:gd name="T17" fmla="*/ 47101 h 574675"/>
              <a:gd name="T18" fmla="*/ 47100 w 719137"/>
              <a:gd name="T19" fmla="*/ 287338 h 574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19137" h="574675">
                <a:moveTo>
                  <a:pt x="0" y="287338"/>
                </a:moveTo>
                <a:cubicBezTo>
                  <a:pt x="0" y="128646"/>
                  <a:pt x="160985" y="0"/>
                  <a:pt x="359569" y="0"/>
                </a:cubicBezTo>
                <a:cubicBezTo>
                  <a:pt x="558153" y="0"/>
                  <a:pt x="719138" y="128646"/>
                  <a:pt x="719138" y="287338"/>
                </a:cubicBezTo>
                <a:cubicBezTo>
                  <a:pt x="719138" y="446030"/>
                  <a:pt x="558153" y="574676"/>
                  <a:pt x="359569" y="574676"/>
                </a:cubicBezTo>
                <a:cubicBezTo>
                  <a:pt x="160985" y="574676"/>
                  <a:pt x="0" y="446030"/>
                  <a:pt x="0" y="287338"/>
                </a:cubicBezTo>
                <a:close/>
                <a:moveTo>
                  <a:pt x="47100" y="287338"/>
                </a:moveTo>
                <a:cubicBezTo>
                  <a:pt x="47100" y="420017"/>
                  <a:pt x="186997" y="527575"/>
                  <a:pt x="359568" y="527575"/>
                </a:cubicBezTo>
                <a:cubicBezTo>
                  <a:pt x="532139" y="527575"/>
                  <a:pt x="672036" y="420017"/>
                  <a:pt x="672036" y="287338"/>
                </a:cubicBezTo>
                <a:cubicBezTo>
                  <a:pt x="672036" y="154659"/>
                  <a:pt x="532139" y="47101"/>
                  <a:pt x="359568" y="47101"/>
                </a:cubicBezTo>
                <a:cubicBezTo>
                  <a:pt x="186997" y="47101"/>
                  <a:pt x="47100" y="154659"/>
                  <a:pt x="47100" y="287338"/>
                </a:cubicBezTo>
                <a:close/>
              </a:path>
            </a:pathLst>
          </a:custGeom>
          <a:solidFill>
            <a:schemeClr val="tx1"/>
          </a:solidFill>
          <a:ln w="25400" cap="flat" cmpd="sng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18" name="Donut 17"/>
          <p:cNvSpPr>
            <a:spLocks/>
          </p:cNvSpPr>
          <p:nvPr/>
        </p:nvSpPr>
        <p:spPr bwMode="auto">
          <a:xfrm>
            <a:off x="7942263" y="7397750"/>
            <a:ext cx="720725" cy="574675"/>
          </a:xfrm>
          <a:custGeom>
            <a:avLst/>
            <a:gdLst>
              <a:gd name="T0" fmla="*/ 0 w 720725"/>
              <a:gd name="T1" fmla="*/ 287338 h 574675"/>
              <a:gd name="T2" fmla="*/ 360363 w 720725"/>
              <a:gd name="T3" fmla="*/ 0 h 574675"/>
              <a:gd name="T4" fmla="*/ 720726 w 720725"/>
              <a:gd name="T5" fmla="*/ 287338 h 574675"/>
              <a:gd name="T6" fmla="*/ 360363 w 720725"/>
              <a:gd name="T7" fmla="*/ 574676 h 574675"/>
              <a:gd name="T8" fmla="*/ 0 w 720725"/>
              <a:gd name="T9" fmla="*/ 287338 h 574675"/>
              <a:gd name="T10" fmla="*/ 47100 w 720725"/>
              <a:gd name="T11" fmla="*/ 287338 h 574675"/>
              <a:gd name="T12" fmla="*/ 360362 w 720725"/>
              <a:gd name="T13" fmla="*/ 527575 h 574675"/>
              <a:gd name="T14" fmla="*/ 673624 w 720725"/>
              <a:gd name="T15" fmla="*/ 287338 h 574675"/>
              <a:gd name="T16" fmla="*/ 360362 w 720725"/>
              <a:gd name="T17" fmla="*/ 47101 h 574675"/>
              <a:gd name="T18" fmla="*/ 47100 w 720725"/>
              <a:gd name="T19" fmla="*/ 287338 h 574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20725" h="574675">
                <a:moveTo>
                  <a:pt x="0" y="287338"/>
                </a:moveTo>
                <a:cubicBezTo>
                  <a:pt x="0" y="128646"/>
                  <a:pt x="161340" y="0"/>
                  <a:pt x="360363" y="0"/>
                </a:cubicBezTo>
                <a:cubicBezTo>
                  <a:pt x="559386" y="0"/>
                  <a:pt x="720726" y="128646"/>
                  <a:pt x="720726" y="287338"/>
                </a:cubicBezTo>
                <a:cubicBezTo>
                  <a:pt x="720726" y="446030"/>
                  <a:pt x="559386" y="574676"/>
                  <a:pt x="360363" y="574676"/>
                </a:cubicBezTo>
                <a:cubicBezTo>
                  <a:pt x="161340" y="574676"/>
                  <a:pt x="0" y="446030"/>
                  <a:pt x="0" y="287338"/>
                </a:cubicBezTo>
                <a:close/>
                <a:moveTo>
                  <a:pt x="47100" y="287338"/>
                </a:moveTo>
                <a:cubicBezTo>
                  <a:pt x="47100" y="420017"/>
                  <a:pt x="187352" y="527575"/>
                  <a:pt x="360362" y="527575"/>
                </a:cubicBezTo>
                <a:cubicBezTo>
                  <a:pt x="533372" y="527575"/>
                  <a:pt x="673624" y="420017"/>
                  <a:pt x="673624" y="287338"/>
                </a:cubicBezTo>
                <a:cubicBezTo>
                  <a:pt x="673624" y="154659"/>
                  <a:pt x="533372" y="47101"/>
                  <a:pt x="360362" y="47101"/>
                </a:cubicBezTo>
                <a:cubicBezTo>
                  <a:pt x="187352" y="47101"/>
                  <a:pt x="47100" y="154659"/>
                  <a:pt x="47100" y="287338"/>
                </a:cubicBezTo>
                <a:close/>
              </a:path>
            </a:pathLst>
          </a:custGeom>
          <a:solidFill>
            <a:schemeClr val="tx1"/>
          </a:solidFill>
          <a:ln w="25400" cap="flat" cmpd="sng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013200"/>
            <a:ext cx="51816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3" name="Picture 3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3149600"/>
            <a:ext cx="28575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4" name="Picture 4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6946900"/>
            <a:ext cx="7353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5" name="AutoShape 5"/>
          <p:cNvSpPr>
            <a:spLocks/>
          </p:cNvSpPr>
          <p:nvPr/>
        </p:nvSpPr>
        <p:spPr bwMode="auto">
          <a:xfrm>
            <a:off x="1082675" y="3162300"/>
            <a:ext cx="5595938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Transverse </a:t>
            </a:r>
            <a:r>
              <a:rPr lang="ja-JP" altLang="en-US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“</a:t>
            </a:r>
            <a:r>
              <a:rPr lang="en-US" altLang="ja-JP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position</a:t>
            </a:r>
            <a:r>
              <a:rPr lang="ja-JP" altLang="en-US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”</a:t>
            </a:r>
            <a:r>
              <a:rPr lang="en-US" altLang="ja-JP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 basis</a:t>
            </a:r>
            <a:endParaRPr lang="en-US" altLang="en-US"/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1049338" y="4419600"/>
            <a:ext cx="3579812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3600">
                <a:solidFill>
                  <a:srgbClr val="006288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One photon state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5607" name="AutoShape 7"/>
          <p:cNvSpPr>
            <a:spLocks/>
          </p:cNvSpPr>
          <p:nvPr/>
        </p:nvSpPr>
        <p:spPr bwMode="auto">
          <a:xfrm>
            <a:off x="1035050" y="7315200"/>
            <a:ext cx="3614738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3600">
                <a:solidFill>
                  <a:srgbClr val="006288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Two photon state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5608" name="AutoShape 8"/>
          <p:cNvSpPr>
            <a:spLocks/>
          </p:cNvSpPr>
          <p:nvPr/>
        </p:nvSpPr>
        <p:spPr bwMode="auto">
          <a:xfrm>
            <a:off x="8724900" y="6381750"/>
            <a:ext cx="2859088" cy="812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2500" dirty="0">
                <a:solidFill>
                  <a:srgbClr val="669C35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Transverse Spatial </a:t>
            </a:r>
          </a:p>
          <a:p>
            <a:pPr>
              <a:defRPr/>
            </a:pPr>
            <a:r>
              <a:rPr lang="en-US" sz="2500" dirty="0">
                <a:solidFill>
                  <a:srgbClr val="669C35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Wave-Function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64513" y="6267450"/>
            <a:ext cx="563562" cy="425450"/>
          </a:xfrm>
          <a:prstGeom prst="line">
            <a:avLst/>
          </a:prstGeom>
          <a:noFill/>
          <a:ln w="38100" cap="flat" cmpd="sng">
            <a:solidFill>
              <a:srgbClr val="669C35">
                <a:alpha val="70300"/>
              </a:srgbClr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endParaRPr lang="en-US" sz="120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3149600"/>
            <a:ext cx="28575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4" name="Picture 4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4732338"/>
            <a:ext cx="7353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5" name="AutoShape 5"/>
          <p:cNvSpPr>
            <a:spLocks/>
          </p:cNvSpPr>
          <p:nvPr/>
        </p:nvSpPr>
        <p:spPr bwMode="auto">
          <a:xfrm>
            <a:off x="1082675" y="3162300"/>
            <a:ext cx="5595938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Transverse </a:t>
            </a:r>
            <a:r>
              <a:rPr lang="ja-JP" altLang="en-US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“</a:t>
            </a:r>
            <a:r>
              <a:rPr lang="en-US" altLang="ja-JP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position</a:t>
            </a:r>
            <a:r>
              <a:rPr lang="ja-JP" altLang="en-US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”</a:t>
            </a:r>
            <a:r>
              <a:rPr lang="en-US" altLang="ja-JP" sz="3600">
                <a:solidFill>
                  <a:srgbClr val="006288"/>
                </a:solidFill>
                <a:latin typeface="Georgia" panose="02040502050405020303" pitchFamily="18" charset="0"/>
                <a:sym typeface="Georgia" panose="02040502050405020303" pitchFamily="18" charset="0"/>
              </a:rPr>
              <a:t> basis</a:t>
            </a:r>
            <a:endParaRPr lang="en-US" altLang="en-US"/>
          </a:p>
        </p:txBody>
      </p:sp>
      <p:sp>
        <p:nvSpPr>
          <p:cNvPr id="25607" name="AutoShape 7"/>
          <p:cNvSpPr>
            <a:spLocks/>
          </p:cNvSpPr>
          <p:nvPr/>
        </p:nvSpPr>
        <p:spPr bwMode="auto">
          <a:xfrm>
            <a:off x="1173163" y="5164138"/>
            <a:ext cx="3614737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3600" dirty="0">
                <a:solidFill>
                  <a:srgbClr val="006288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SPDC state 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1" name="AutoShape 4"/>
          <p:cNvSpPr>
            <a:spLocks/>
          </p:cNvSpPr>
          <p:nvPr/>
        </p:nvSpPr>
        <p:spPr bwMode="auto">
          <a:xfrm>
            <a:off x="1173163" y="915988"/>
            <a:ext cx="10948987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dirty="0">
                <a:latin typeface="Gill Sans" charset="0"/>
                <a:ea typeface="ＭＳ Ｐゴシック" charset="0"/>
                <a:sym typeface="Gill Sans" charset="0"/>
              </a:rPr>
              <a:t>Imaging</a:t>
            </a:r>
          </a:p>
        </p:txBody>
      </p:sp>
      <p:graphicFrame>
        <p:nvGraphicFramePr>
          <p:cNvPr id="20487" name="Object 2"/>
          <p:cNvGraphicFramePr>
            <a:graphicFrameLocks noChangeAspect="1"/>
          </p:cNvGraphicFramePr>
          <p:nvPr/>
        </p:nvGraphicFramePr>
        <p:xfrm>
          <a:off x="5018088" y="6964363"/>
          <a:ext cx="5056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6" imgW="1803400" imgH="228600" progId="Equation.3">
                  <p:embed/>
                </p:oleObj>
              </mc:Choice>
              <mc:Fallback>
                <p:oleObj name="Equation" r:id="rId6" imgW="1803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6964363"/>
                        <a:ext cx="50561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7"/>
          <p:cNvSpPr>
            <a:spLocks/>
          </p:cNvSpPr>
          <p:nvPr/>
        </p:nvSpPr>
        <p:spPr bwMode="auto">
          <a:xfrm>
            <a:off x="1173163" y="6964363"/>
            <a:ext cx="3614737" cy="62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3600" dirty="0">
                <a:solidFill>
                  <a:srgbClr val="006288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Object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030288" y="1204913"/>
            <a:ext cx="10464800" cy="638175"/>
          </a:xfrm>
        </p:spPr>
        <p:txBody>
          <a:bodyPr/>
          <a:lstStyle/>
          <a:p>
            <a:pPr eaLnBrk="1">
              <a:defRPr/>
            </a:pPr>
            <a:r>
              <a:rPr lang="en-US" sz="2000" dirty="0" smtClean="0">
                <a:ea typeface="+mj-ea"/>
                <a:sym typeface="Gill Sans" charset="0"/>
              </a:rPr>
              <a:t/>
            </a:r>
            <a:br>
              <a:rPr lang="en-US" sz="2000" dirty="0" smtClean="0">
                <a:ea typeface="+mj-ea"/>
                <a:sym typeface="Gill Sans" charset="0"/>
              </a:rPr>
            </a:br>
            <a:r>
              <a:rPr lang="en-US" sz="2500" dirty="0" smtClean="0">
                <a:solidFill>
                  <a:srgbClr val="51DA0F"/>
                </a:solidFill>
                <a:ea typeface="+mj-ea"/>
                <a:sym typeface="Gill Sans" charset="0"/>
              </a:rPr>
              <a:t>532nm  (pump)       </a:t>
            </a:r>
            <a:r>
              <a:rPr lang="en-US" sz="2500" dirty="0" smtClean="0">
                <a:solidFill>
                  <a:srgbClr val="DECB0F"/>
                </a:solidFill>
                <a:ea typeface="+mj-ea"/>
                <a:sym typeface="Gill Sans" charset="0"/>
              </a:rPr>
              <a:t>810nm (detected) </a:t>
            </a:r>
            <a:r>
              <a:rPr lang="en-US" sz="2500" dirty="0" smtClean="0">
                <a:ea typeface="+mj-ea"/>
                <a:sym typeface="Gill Sans" charset="0"/>
              </a:rPr>
              <a:t>+ </a:t>
            </a:r>
            <a:r>
              <a:rPr lang="en-US" sz="2500" dirty="0" smtClean="0">
                <a:solidFill>
                  <a:srgbClr val="CD2110"/>
                </a:solidFill>
                <a:ea typeface="+mj-ea"/>
                <a:sym typeface="Gill Sans" charset="0"/>
              </a:rPr>
              <a:t>1550nm (undetected)</a:t>
            </a:r>
            <a:endParaRPr lang="en-US" dirty="0" smtClean="0">
              <a:solidFill>
                <a:srgbClr val="CD2110"/>
              </a:solidFill>
              <a:ea typeface="+mj-ea"/>
              <a:sym typeface="Gill Sans" charset="0"/>
            </a:endParaRPr>
          </a:p>
        </p:txBody>
      </p:sp>
      <p:sp>
        <p:nvSpPr>
          <p:cNvPr id="21509" name="AutoShape 5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510" name="AutoShape 6"/>
          <p:cNvSpPr>
            <a:spLocks/>
          </p:cNvSpPr>
          <p:nvPr/>
        </p:nvSpPr>
        <p:spPr bwMode="auto">
          <a:xfrm>
            <a:off x="1027113" y="387350"/>
            <a:ext cx="10948987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Gill Sans" charset="0"/>
                <a:ea typeface="ＭＳ Ｐゴシック" charset="0"/>
                <a:sym typeface="Gill Sans" charset="0"/>
              </a:rPr>
              <a:t>Quantum imaging with Undetected Photons</a:t>
            </a:r>
          </a:p>
        </p:txBody>
      </p:sp>
      <p:pic>
        <p:nvPicPr>
          <p:cNvPr id="21511" name="Picture 7" descr="IQOQ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3" y="8208963"/>
            <a:ext cx="15144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8447088" y="7613650"/>
            <a:ext cx="1223962" cy="647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8453438" y="7685088"/>
            <a:ext cx="1289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EMCCD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4270375" y="1636713"/>
            <a:ext cx="287338" cy="1444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959AA2"/>
          </a:solidFill>
          <a:ln w="25400">
            <a:solidFill>
              <a:srgbClr val="686F76"/>
            </a:solidFill>
            <a:miter lim="0"/>
            <a:headEnd/>
            <a:tailEnd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14" name="Picture 13" descr="QIUPSet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07225" y="1997075"/>
            <a:ext cx="5030788" cy="7396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1" descr="Lemos_Fi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r="-23695"/>
          <a:stretch>
            <a:fillRect/>
          </a:stretch>
        </p:blipFill>
        <p:spPr bwMode="auto">
          <a:xfrm>
            <a:off x="1173163" y="3076575"/>
            <a:ext cx="71691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AutoShape 7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85825" y="412750"/>
            <a:ext cx="10464800" cy="490538"/>
          </a:xfrm>
        </p:spPr>
        <p:txBody>
          <a:bodyPr/>
          <a:lstStyle/>
          <a:p>
            <a:pPr eaLnBrk="1">
              <a:defRPr/>
            </a:pPr>
            <a:r>
              <a:rPr lang="en-US" sz="3000" dirty="0" smtClean="0">
                <a:solidFill>
                  <a:srgbClr val="C82506"/>
                </a:solidFill>
                <a:ea typeface="+mj-ea"/>
                <a:sym typeface="Gill Sans" charset="0"/>
              </a:rPr>
              <a:t>Absorption imaging</a:t>
            </a:r>
          </a:p>
        </p:txBody>
      </p:sp>
      <p:pic>
        <p:nvPicPr>
          <p:cNvPr id="22530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720975"/>
            <a:ext cx="6862762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1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4011613"/>
            <a:ext cx="3756025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2" name="AutoShape 4"/>
          <p:cNvSpPr>
            <a:spLocks/>
          </p:cNvSpPr>
          <p:nvPr/>
        </p:nvSpPr>
        <p:spPr bwMode="auto">
          <a:xfrm>
            <a:off x="1030288" y="915988"/>
            <a:ext cx="10337800" cy="1092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3000"/>
              <a:t>Transverse position dependent  </a:t>
            </a:r>
            <a:r>
              <a:rPr lang="ja-JP" altLang="en-US" sz="3000"/>
              <a:t>“</a:t>
            </a:r>
            <a:r>
              <a:rPr lang="en-US" altLang="ja-JP" sz="3000"/>
              <a:t>which-source</a:t>
            </a:r>
            <a:r>
              <a:rPr lang="ja-JP" altLang="en-US" sz="3000"/>
              <a:t>”</a:t>
            </a:r>
            <a:r>
              <a:rPr lang="en-US" altLang="ja-JP" sz="3000"/>
              <a:t> information</a:t>
            </a:r>
            <a:endParaRPr lang="en-US" altLang="en-US" sz="3000"/>
          </a:p>
        </p:txBody>
      </p:sp>
      <p:sp>
        <p:nvSpPr>
          <p:cNvPr id="22533" name="AutoShape 5"/>
          <p:cNvSpPr>
            <a:spLocks/>
          </p:cNvSpPr>
          <p:nvPr/>
        </p:nvSpPr>
        <p:spPr bwMode="auto">
          <a:xfrm>
            <a:off x="2614613" y="8477250"/>
            <a:ext cx="7143750" cy="749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 defTabSz="457200">
              <a:defRPr/>
            </a:pPr>
            <a:r>
              <a:rPr lang="en-US" sz="23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signal beams are not absorbed at all by the mask: important difference to other interferometers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2534" name="AutoShape 6" descr="tile_paper_medgray.jpeg"/>
          <p:cNvSpPr>
            <a:spLocks/>
          </p:cNvSpPr>
          <p:nvPr/>
        </p:nvSpPr>
        <p:spPr bwMode="auto">
          <a:xfrm rot="-6783029">
            <a:off x="3309938" y="7412038"/>
            <a:ext cx="1296987" cy="490537"/>
          </a:xfrm>
          <a:prstGeom prst="rightArrow">
            <a:avLst>
              <a:gd name="adj1" fmla="val 32000"/>
              <a:gd name="adj2" fmla="val 16921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22536" name="Picture 8" descr="IQOQ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3" y="8208963"/>
            <a:ext cx="15144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1462088" y="7253288"/>
            <a:ext cx="21796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000"/>
              <a:t>Sum of the outputs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4640263" y="7253288"/>
            <a:ext cx="2879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000"/>
              <a:t>Diffference of the outputs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9598025" y="3581400"/>
            <a:ext cx="16605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000"/>
              <a:t>~78% visibility</a:t>
            </a:r>
          </a:p>
        </p:txBody>
      </p:sp>
      <p:sp>
        <p:nvSpPr>
          <p:cNvPr id="23564" name="TextBox 12"/>
          <p:cNvSpPr txBox="1">
            <a:spLocks noChangeArrowheads="1"/>
          </p:cNvSpPr>
          <p:nvPr/>
        </p:nvSpPr>
        <p:spPr bwMode="auto">
          <a:xfrm>
            <a:off x="1503363" y="2428875"/>
            <a:ext cx="40052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000"/>
              <a:t>Singles 810nm counts at each output</a:t>
            </a:r>
          </a:p>
        </p:txBody>
      </p:sp>
      <p:pic>
        <p:nvPicPr>
          <p:cNvPr id="14" name="Picture 10" descr="Lemos_Fig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508375"/>
            <a:ext cx="489743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>
            <a:spLocks noChangeArrowheads="1"/>
          </p:cNvSpPr>
          <p:nvPr/>
        </p:nvSpPr>
        <p:spPr bwMode="auto">
          <a:xfrm rot="564911">
            <a:off x="7015163" y="4559300"/>
            <a:ext cx="2300287" cy="285750"/>
          </a:xfrm>
          <a:prstGeom prst="rightArrow">
            <a:avLst>
              <a:gd name="adj1" fmla="val 50000"/>
              <a:gd name="adj2" fmla="val 50126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0"/>
            <a:headEnd/>
            <a:tailEnd/>
          </a:ln>
        </p:spPr>
        <p:txBody>
          <a:bodyPr lIns="50800" tIns="50800" rIns="50800" bIns="50800" anchor="ctr"/>
          <a:lstStyle>
            <a:lvl1pPr marL="3429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23567" name="TextBox 2"/>
          <p:cNvSpPr txBox="1">
            <a:spLocks noChangeArrowheads="1"/>
          </p:cNvSpPr>
          <p:nvPr/>
        </p:nvSpPr>
        <p:spPr bwMode="auto">
          <a:xfrm>
            <a:off x="5851525" y="2728913"/>
            <a:ext cx="1311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000"/>
              <a:t>Cardboard </a:t>
            </a:r>
          </a:p>
          <a:p>
            <a:pPr eaLnBrk="1"/>
            <a:r>
              <a:rPr lang="en-US" altLang="en-US" sz="2000"/>
              <a:t>cutout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sz="4000" smtClean="0">
                <a:ea typeface="+mj-ea"/>
                <a:sym typeface="Gill Sans" charset="0"/>
              </a:rPr>
              <a:t>Phase imaging of an opaque object</a:t>
            </a:r>
            <a:endParaRPr lang="en-US" smtClean="0">
              <a:ea typeface="+mj-ea"/>
              <a:sym typeface="Gill Sans" charset="0"/>
            </a:endParaRPr>
          </a:p>
        </p:txBody>
      </p:sp>
      <p:pic>
        <p:nvPicPr>
          <p:cNvPr id="23555" name="Picture 3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852613"/>
            <a:ext cx="10010775" cy="32258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6" name="AutoShape 4"/>
          <p:cNvSpPr>
            <a:spLocks/>
          </p:cNvSpPr>
          <p:nvPr/>
        </p:nvSpPr>
        <p:spPr bwMode="auto">
          <a:xfrm>
            <a:off x="1462088" y="8477250"/>
            <a:ext cx="10750550" cy="492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 defTabSz="457200">
              <a:defRPr/>
            </a:pPr>
            <a:r>
              <a:rPr lang="en-US" sz="23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Emerging undetected idler amplitude has a </a:t>
            </a:r>
            <a:r>
              <a:rPr lang="en-US" sz="2300" b="1" u="sng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random phase</a:t>
            </a:r>
            <a:r>
              <a:rPr lang="en-US" sz="21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 and </a:t>
            </a:r>
            <a:r>
              <a:rPr lang="en-US" sz="2300" b="1" u="sng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does not carry the image</a:t>
            </a:r>
            <a:r>
              <a:rPr lang="en-US" sz="23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!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3558" name="AutoShape 6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3559" name="AutoShape 7"/>
          <p:cNvSpPr>
            <a:spLocks/>
          </p:cNvSpPr>
          <p:nvPr/>
        </p:nvSpPr>
        <p:spPr bwMode="auto">
          <a:xfrm>
            <a:off x="1533525" y="484188"/>
            <a:ext cx="10464800" cy="9683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000" dirty="0">
                <a:solidFill>
                  <a:srgbClr val="C82506"/>
                </a:solidFill>
                <a:latin typeface="Gill Sans" charset="0"/>
                <a:ea typeface="ＭＳ Ｐゴシック" charset="0"/>
                <a:sym typeface="Gill Sans" charset="0"/>
              </a:rPr>
              <a:t>Phase imaging of an etched silicon plate</a:t>
            </a:r>
          </a:p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latin typeface="Gill Sans" charset="0"/>
                <a:ea typeface="ＭＳ Ｐゴシック" charset="0"/>
                <a:sym typeface="Gill Sans" charset="0"/>
              </a:rPr>
              <a:t>(opaque to detected photons)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046413" y="4589463"/>
            <a:ext cx="40052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000"/>
              <a:t>Singles 810nm counts at each output</a:t>
            </a:r>
          </a:p>
        </p:txBody>
      </p:sp>
      <p:pic>
        <p:nvPicPr>
          <p:cNvPr id="24583" name="Picture 10" descr="Lemos_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5164138"/>
            <a:ext cx="50673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rot="2238573">
            <a:off x="6438900" y="5897563"/>
            <a:ext cx="3455988" cy="30972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0"/>
            <a:headEnd/>
            <a:tailEnd/>
          </a:ln>
        </p:spPr>
        <p:txBody>
          <a:bodyPr lIns="50800" tIns="50800" rIns="50800" bIns="50800" anchor="ctr"/>
          <a:lstStyle>
            <a:lvl1pPr marL="3429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8073772">
            <a:off x="6144419" y="5155407"/>
            <a:ext cx="3092450" cy="290512"/>
          </a:xfrm>
          <a:prstGeom prst="rightArrow">
            <a:avLst>
              <a:gd name="adj1" fmla="val 50000"/>
              <a:gd name="adj2" fmla="val 4987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0"/>
            <a:headEnd/>
            <a:tailEnd/>
          </a:ln>
        </p:spPr>
        <p:txBody>
          <a:bodyPr lIns="50800" tIns="50800" rIns="50800" bIns="50800" anchor="ctr"/>
          <a:lstStyle>
            <a:lvl1pPr marL="3429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endParaRPr lang="en-US" altLang="en-US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 r="24933" b="14310"/>
          <a:stretch>
            <a:fillRect/>
          </a:stretch>
        </p:blipFill>
        <p:spPr bwMode="auto">
          <a:xfrm>
            <a:off x="7294563" y="6316663"/>
            <a:ext cx="11922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9738" y="7180263"/>
            <a:ext cx="30448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Phase is a property of </a:t>
            </a:r>
          </a:p>
          <a:p>
            <a:pPr eaLnBrk="1"/>
            <a:r>
              <a:rPr lang="en-US" altLang="en-US" sz="2500"/>
              <a:t>the bi-photon state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" grpId="0" animBg="1"/>
      <p:bldP spid="6" grpId="1" animBg="1"/>
      <p:bldP spid="15" grpId="0" animBg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AutoShape 10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114425" y="-2132013"/>
            <a:ext cx="10464800" cy="3300413"/>
          </a:xfrm>
        </p:spPr>
        <p:txBody>
          <a:bodyPr/>
          <a:lstStyle/>
          <a:p>
            <a:pPr eaLnBrk="1">
              <a:defRPr/>
            </a:pPr>
            <a:r>
              <a:rPr lang="en-US" sz="4000" smtClean="0">
                <a:solidFill>
                  <a:srgbClr val="C82506"/>
                </a:solidFill>
                <a:ea typeface="+mj-ea"/>
                <a:sym typeface="Gill Sans" charset="0"/>
              </a:rPr>
              <a:t>Phase imaging of an invisible object</a:t>
            </a:r>
            <a:endParaRPr lang="en-US" smtClean="0">
              <a:ea typeface="+mj-ea"/>
              <a:sym typeface="Gill Sans" charset="0"/>
            </a:endParaRPr>
          </a:p>
        </p:txBody>
      </p:sp>
      <p:pic>
        <p:nvPicPr>
          <p:cNvPr id="24578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360488"/>
            <a:ext cx="8664575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79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381625"/>
            <a:ext cx="5854700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0" name="AutoShape 4"/>
          <p:cNvSpPr>
            <a:spLocks/>
          </p:cNvSpPr>
          <p:nvPr/>
        </p:nvSpPr>
        <p:spPr bwMode="auto">
          <a:xfrm>
            <a:off x="1346200" y="1373188"/>
            <a:ext cx="4395788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500">
                <a:latin typeface="Gill Sans" charset="0"/>
                <a:ea typeface="ＭＳ Ｐゴシック" charset="0"/>
                <a:sym typeface="Gill Sans" charset="0"/>
              </a:rPr>
              <a:t>2    step at detection  wavelength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6573838" y="1204913"/>
            <a:ext cx="2860675" cy="1346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000" dirty="0">
                <a:latin typeface="Gill Sans" charset="0"/>
                <a:ea typeface="ＭＳ Ｐゴシック" charset="0"/>
                <a:sym typeface="Gill Sans" charset="0"/>
              </a:rPr>
              <a:t>Etched SiO</a:t>
            </a:r>
            <a:r>
              <a:rPr lang="en-US" sz="3000" baseline="-6000" dirty="0">
                <a:latin typeface="Gill Sans" charset="0"/>
                <a:ea typeface="ＭＳ Ｐゴシック" charset="0"/>
                <a:sym typeface="Gill Sans" charset="0"/>
              </a:rPr>
              <a:t>2</a:t>
            </a:r>
            <a:endParaRPr lang="en-US" sz="3000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1512888" y="6223000"/>
            <a:ext cx="4062412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500">
                <a:latin typeface="Gill Sans" charset="0"/>
                <a:ea typeface="ＭＳ Ｐゴシック" charset="0"/>
                <a:sym typeface="Gill Sans" charset="0"/>
              </a:rPr>
              <a:t>step at illumination wavelength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4583" name="AutoShape 7"/>
          <p:cNvSpPr>
            <a:spLocks/>
          </p:cNvSpPr>
          <p:nvPr/>
        </p:nvSpPr>
        <p:spPr bwMode="auto">
          <a:xfrm rot="5227368">
            <a:off x="9790907" y="5285581"/>
            <a:ext cx="715962" cy="346075"/>
          </a:xfrm>
          <a:prstGeom prst="rightArrow">
            <a:avLst>
              <a:gd name="adj1" fmla="val 32000"/>
              <a:gd name="adj2" fmla="val 132404"/>
            </a:avLst>
          </a:prstGeom>
          <a:solidFill>
            <a:srgbClr val="000000"/>
          </a:solidFill>
          <a:ln>
            <a:noFill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DCDEE0"/>
                </a:outerShdw>
              </a:effectLst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24584" name="Picture 8" descr="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631666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5" name="Picture 9" descr="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47161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57200"/>
            <a:ext cx="5867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2" name="AutoShape 4"/>
          <p:cNvSpPr>
            <a:spLocks/>
          </p:cNvSpPr>
          <p:nvPr/>
        </p:nvSpPr>
        <p:spPr bwMode="auto">
          <a:xfrm>
            <a:off x="814388" y="6821488"/>
            <a:ext cx="946150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 defTabSz="457200">
              <a:defRPr/>
            </a:pP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A. C. </a:t>
            </a:r>
            <a:r>
              <a:rPr lang="en-US" sz="2500" dirty="0" err="1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Elitzur</a:t>
            </a: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, and L. </a:t>
            </a:r>
            <a:r>
              <a:rPr lang="en-US" sz="2500" dirty="0" err="1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Vaidman</a:t>
            </a: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, Found. Phys. 23, 987 (1993).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27653" name="Picture 5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773113"/>
            <a:ext cx="5853113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4" name="AutoShape 6"/>
          <p:cNvSpPr>
            <a:spLocks/>
          </p:cNvSpPr>
          <p:nvPr/>
        </p:nvSpPr>
        <p:spPr bwMode="auto">
          <a:xfrm>
            <a:off x="7510463" y="4589463"/>
            <a:ext cx="9461500" cy="1244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>
              <a:defRPr/>
            </a:pP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Now detecting idler </a:t>
            </a:r>
            <a:r>
              <a:rPr lang="en-US" sz="2500" i="1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and</a:t>
            </a: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 signal:</a:t>
            </a:r>
          </a:p>
          <a:p>
            <a:pPr algn="l" defTabSz="457200">
              <a:defRPr/>
            </a:pP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interaction free measurement: P=0.25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957263" y="8261350"/>
            <a:ext cx="7319962" cy="86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 defTabSz="457200">
              <a:defRPr/>
            </a:pP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P. </a:t>
            </a:r>
            <a:r>
              <a:rPr lang="en-US" sz="2500" dirty="0" err="1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Kwiat</a:t>
            </a: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, H. </a:t>
            </a:r>
            <a:r>
              <a:rPr lang="en-US" sz="2500" dirty="0" err="1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Weinfurter</a:t>
            </a: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, T. Herzog, A. </a:t>
            </a:r>
            <a:r>
              <a:rPr lang="en-US" sz="2500" dirty="0" err="1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Zeilinger</a:t>
            </a: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, and M.</a:t>
            </a:r>
          </a:p>
          <a:p>
            <a:pPr algn="l" defTabSz="457200">
              <a:defRPr/>
            </a:pPr>
            <a:r>
              <a:rPr lang="en-US" sz="2500" dirty="0" err="1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Kasevich</a:t>
            </a: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, Phys. Rev. </a:t>
            </a:r>
            <a:r>
              <a:rPr lang="en-US" sz="2500" dirty="0" err="1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Lett</a:t>
            </a: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. 74, 4763 (1995).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7656" name="AutoShape 8"/>
          <p:cNvSpPr>
            <a:spLocks/>
          </p:cNvSpPr>
          <p:nvPr/>
        </p:nvSpPr>
        <p:spPr bwMode="auto">
          <a:xfrm>
            <a:off x="7439025" y="5956300"/>
            <a:ext cx="4565650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 defTabSz="457200">
              <a:defRPr/>
            </a:pPr>
            <a:r>
              <a:rPr lang="en-US" sz="2500" dirty="0">
                <a:latin typeface="Times Roman" charset="0"/>
                <a:ea typeface="ＭＳ Ｐゴシック" charset="0"/>
                <a:cs typeface="Times Roman" charset="0"/>
                <a:sym typeface="Times Roman" charset="0"/>
              </a:rPr>
              <a:t>Extendable to higher probabilities?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7657" name="AutoShape 9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7658" name="Picture 10" descr="IQOQ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3" y="8208963"/>
            <a:ext cx="15144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3" name="Rectangle 1"/>
          <p:cNvSpPr>
            <a:spLocks noChangeArrowheads="1"/>
          </p:cNvSpPr>
          <p:nvPr/>
        </p:nvSpPr>
        <p:spPr bwMode="auto">
          <a:xfrm>
            <a:off x="669925" y="7324725"/>
            <a:ext cx="90122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algn="l" eaLnBrk="1"/>
            <a:r>
              <a:rPr lang="en-US" altLang="en-US" sz="2500"/>
              <a:t>White, A. G., Mitchell, J. R., Nairz, O. &amp; Kwiat, P. G.</a:t>
            </a:r>
          </a:p>
          <a:p>
            <a:pPr algn="l" eaLnBrk="1"/>
            <a:r>
              <a:rPr lang="en-US" altLang="en-US" sz="2500"/>
              <a:t> ‘‘Interaction-free’’ imaging. Phys. Rev. A 58, 605–613 (1998).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  <p:bldP spid="2765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/>
          </p:cNvSpPr>
          <p:nvPr/>
        </p:nvSpPr>
        <p:spPr bwMode="auto">
          <a:xfrm>
            <a:off x="1246188" y="628650"/>
            <a:ext cx="10445750" cy="2303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3600">
                <a:solidFill>
                  <a:srgbClr val="FF0000"/>
                </a:solidFill>
              </a:rPr>
              <a:t>Quantum Interference</a:t>
            </a:r>
          </a:p>
          <a:p>
            <a:pPr eaLnBrk="1"/>
            <a:endParaRPr lang="en-US" altLang="en-US" sz="3600"/>
          </a:p>
          <a:p>
            <a:pPr eaLnBrk="1"/>
            <a:r>
              <a:rPr lang="en-US" altLang="en-US" sz="2500"/>
              <a:t>“A phenomenon which is impossible, </a:t>
            </a:r>
            <a:r>
              <a:rPr lang="en-US" altLang="en-US" sz="2500" i="1"/>
              <a:t>absolutely </a:t>
            </a:r>
            <a:r>
              <a:rPr lang="en-US" altLang="en-US" sz="2500"/>
              <a:t>impossible, to explain in any classical way, and which has in it the heart of quantum mechanics.” – Feynman 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487363" y="396875"/>
            <a:ext cx="12028487" cy="8958263"/>
          </a:xfrm>
          <a:custGeom>
            <a:avLst/>
            <a:gdLst>
              <a:gd name="T0" fmla="*/ 6014244 w 21600"/>
              <a:gd name="T1" fmla="*/ 4479132 h 21600"/>
              <a:gd name="T2" fmla="*/ 6014244 w 21600"/>
              <a:gd name="T3" fmla="*/ 4479132 h 21600"/>
              <a:gd name="T4" fmla="*/ 6014244 w 21600"/>
              <a:gd name="T5" fmla="*/ 4479132 h 21600"/>
              <a:gd name="T6" fmla="*/ 6014244 w 21600"/>
              <a:gd name="T7" fmla="*/ 44791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4099" name="Picture 3" descr="feynman-doublesli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508375"/>
            <a:ext cx="5473700" cy="2808288"/>
          </a:xfrm>
          <a:prstGeom prst="rect">
            <a:avLst/>
          </a:prstGeom>
          <a:noFill/>
          <a:ln w="9525">
            <a:solidFill>
              <a:srgbClr val="686F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eynman-doublesl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35363"/>
            <a:ext cx="5740400" cy="27813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1"/>
          <p:cNvSpPr>
            <a:spLocks/>
          </p:cNvSpPr>
          <p:nvPr/>
        </p:nvSpPr>
        <p:spPr bwMode="auto">
          <a:xfrm>
            <a:off x="454025" y="484188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5842" name="AutoShape 2"/>
          <p:cNvSpPr>
            <a:spLocks/>
          </p:cNvSpPr>
          <p:nvPr/>
        </p:nvSpPr>
        <p:spPr bwMode="auto">
          <a:xfrm>
            <a:off x="1027113" y="392113"/>
            <a:ext cx="10948987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dirty="0">
                <a:solidFill>
                  <a:srgbClr val="C82506"/>
                </a:solidFill>
                <a:latin typeface="Gill Sans" charset="0"/>
                <a:ea typeface="ＭＳ Ｐゴシック" charset="0"/>
                <a:sym typeface="Gill Sans" charset="0"/>
              </a:rPr>
              <a:t>Spectroscopy with undetected photons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35843" name="Picture 3" descr="IQOQ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3" y="8208963"/>
            <a:ext cx="15144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5" name="AutoShape 5"/>
          <p:cNvSpPr>
            <a:spLocks/>
          </p:cNvSpPr>
          <p:nvPr/>
        </p:nvSpPr>
        <p:spPr bwMode="auto">
          <a:xfrm>
            <a:off x="8950325" y="4084638"/>
            <a:ext cx="1533525" cy="393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2000" dirty="0">
                <a:latin typeface="Gill Sans" charset="0"/>
                <a:ea typeface="ＭＳ Ｐゴシック" charset="0"/>
                <a:sym typeface="Gill Sans" charset="0"/>
              </a:rPr>
              <a:t>Spectrometer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893888" y="5380856"/>
          <a:ext cx="38164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654" name="Rectangle 16"/>
          <p:cNvSpPr>
            <a:spLocks noChangeArrowheads="1"/>
          </p:cNvSpPr>
          <p:nvPr/>
        </p:nvSpPr>
        <p:spPr bwMode="auto">
          <a:xfrm>
            <a:off x="1677988" y="8405813"/>
            <a:ext cx="8858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Constructive and destructive interference with 1550 nm (FWHM 3nm) bandpass filter placed in the undetected idler path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6934448" y="5380856"/>
          <a:ext cx="40141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656" name="Rectangle 16"/>
          <p:cNvSpPr>
            <a:spLocks noChangeArrowheads="1"/>
          </p:cNvSpPr>
          <p:nvPr/>
        </p:nvSpPr>
        <p:spPr bwMode="auto">
          <a:xfrm>
            <a:off x="1246188" y="1204913"/>
            <a:ext cx="106568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The same “imaging”</a:t>
            </a:r>
            <a:r>
              <a:rPr lang="en-US" altLang="ja-JP" sz="2500"/>
              <a:t> idea can be extended from transverse spatial domain to the spectral domain</a:t>
            </a:r>
            <a:endParaRPr lang="en-US" altLang="en-US" sz="2500"/>
          </a:p>
        </p:txBody>
      </p:sp>
      <p:pic>
        <p:nvPicPr>
          <p:cNvPr id="12" name="Picture 11" descr="Lemos_Fig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96" y="1924472"/>
            <a:ext cx="5160915" cy="346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8" name="Rectangle 1"/>
          <p:cNvSpPr>
            <a:spLocks noChangeArrowheads="1"/>
          </p:cNvSpPr>
          <p:nvPr/>
        </p:nvSpPr>
        <p:spPr bwMode="auto">
          <a:xfrm>
            <a:off x="3549650" y="7756525"/>
            <a:ext cx="330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 b="1">
                <a:latin typeface="Lucida Grande" pitchFamily="2" charset="0"/>
              </a:rPr>
              <a:t>λ</a:t>
            </a:r>
            <a:endParaRPr lang="en-US" altLang="en-US" sz="2500"/>
          </a:p>
        </p:txBody>
      </p:sp>
      <p:sp>
        <p:nvSpPr>
          <p:cNvPr id="27659" name="Rectangle 13"/>
          <p:cNvSpPr>
            <a:spLocks noChangeArrowheads="1"/>
          </p:cNvSpPr>
          <p:nvPr/>
        </p:nvSpPr>
        <p:spPr bwMode="auto">
          <a:xfrm>
            <a:off x="8805863" y="7783513"/>
            <a:ext cx="3302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 b="1">
                <a:latin typeface="Lucida Grande" pitchFamily="2" charset="0"/>
              </a:rPr>
              <a:t>λ</a:t>
            </a:r>
            <a:endParaRPr lang="en-US" altLang="en-US" sz="2500"/>
          </a:p>
        </p:txBody>
      </p:sp>
      <p:sp>
        <p:nvSpPr>
          <p:cNvPr id="27660" name="TextBox 2"/>
          <p:cNvSpPr txBox="1">
            <a:spLocks noChangeArrowheads="1"/>
          </p:cNvSpPr>
          <p:nvPr/>
        </p:nvSpPr>
        <p:spPr bwMode="auto">
          <a:xfrm rot="-5400000">
            <a:off x="554831" y="6215857"/>
            <a:ext cx="20034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Singles counts</a:t>
            </a:r>
          </a:p>
        </p:txBody>
      </p:sp>
      <p:sp>
        <p:nvSpPr>
          <p:cNvPr id="27661" name="TextBox 16"/>
          <p:cNvSpPr txBox="1">
            <a:spLocks noChangeArrowheads="1"/>
          </p:cNvSpPr>
          <p:nvPr/>
        </p:nvSpPr>
        <p:spPr bwMode="auto">
          <a:xfrm rot="-5400000">
            <a:off x="5668169" y="6360319"/>
            <a:ext cx="2001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Singles counts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1"/>
          <p:cNvSpPr>
            <a:spLocks/>
          </p:cNvSpPr>
          <p:nvPr/>
        </p:nvSpPr>
        <p:spPr bwMode="auto">
          <a:xfrm>
            <a:off x="454025" y="484188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3189288" y="5164138"/>
          <a:ext cx="572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Document" r:id="rId3" imgW="5727489" imgH="469883" progId="Word.Document.12">
                  <p:embed/>
                </p:oleObj>
              </mc:Choice>
              <mc:Fallback>
                <p:oleObj name="Document" r:id="rId3" imgW="5727489" imgH="469883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5164138"/>
                        <a:ext cx="572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AutoShape 2"/>
          <p:cNvSpPr>
            <a:spLocks/>
          </p:cNvSpPr>
          <p:nvPr/>
        </p:nvSpPr>
        <p:spPr bwMode="auto">
          <a:xfrm>
            <a:off x="1101725" y="844550"/>
            <a:ext cx="10948988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dirty="0">
                <a:solidFill>
                  <a:srgbClr val="C82506"/>
                </a:solidFill>
                <a:latin typeface="Gill Sans" charset="0"/>
                <a:ea typeface="ＭＳ Ｐゴシック" charset="0"/>
                <a:sym typeface="Gill Sans" charset="0"/>
              </a:rPr>
              <a:t>Spectral Fringes</a:t>
            </a:r>
          </a:p>
          <a:p>
            <a:pPr>
              <a:defRPr/>
            </a:pPr>
            <a:r>
              <a:rPr lang="en-US" sz="2500" dirty="0">
                <a:solidFill>
                  <a:srgbClr val="595959"/>
                </a:solidFill>
                <a:latin typeface="Gill Sans" charset="0"/>
                <a:ea typeface="ＭＳ Ｐゴシック" charset="0"/>
                <a:sym typeface="Gill Sans" charset="0"/>
              </a:rPr>
              <a:t>Obtaining the depth or index of refraction of an object using undetected photons</a:t>
            </a:r>
          </a:p>
        </p:txBody>
      </p:sp>
      <p:pic>
        <p:nvPicPr>
          <p:cNvPr id="35843" name="Picture 3" descr="IQOQ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3" y="8208963"/>
            <a:ext cx="15144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5" name="AutoShape 5"/>
          <p:cNvSpPr>
            <a:spLocks/>
          </p:cNvSpPr>
          <p:nvPr/>
        </p:nvSpPr>
        <p:spPr bwMode="auto">
          <a:xfrm>
            <a:off x="8805863" y="3940175"/>
            <a:ext cx="1533525" cy="393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2000" dirty="0">
                <a:latin typeface="Gill Sans" charset="0"/>
                <a:ea typeface="ＭＳ Ｐゴシック" charset="0"/>
                <a:sym typeface="Gill Sans" charset="0"/>
              </a:rPr>
              <a:t>Spectrometer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2970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5668963"/>
            <a:ext cx="51847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6"/>
          <p:cNvSpPr>
            <a:spLocks/>
          </p:cNvSpPr>
          <p:nvPr/>
        </p:nvSpPr>
        <p:spPr bwMode="auto">
          <a:xfrm>
            <a:off x="1030288" y="4989513"/>
            <a:ext cx="8837612" cy="6080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2000" dirty="0">
                <a:latin typeface="Gill Sans" charset="0"/>
                <a:ea typeface="ＭＳ Ｐゴシック" charset="0"/>
                <a:sym typeface="Gill Sans" charset="0"/>
              </a:rPr>
              <a:t>Object of length L and refractive index           gives a phase shift of          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2970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673600"/>
            <a:ext cx="2222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673600"/>
            <a:ext cx="2222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673600"/>
            <a:ext cx="2222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673600"/>
            <a:ext cx="2222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673600"/>
            <a:ext cx="2222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9" name="Object 7"/>
          <p:cNvGraphicFramePr>
            <a:graphicFrameLocks noChangeAspect="1"/>
          </p:cNvGraphicFramePr>
          <p:nvPr/>
        </p:nvGraphicFramePr>
        <p:xfrm>
          <a:off x="8734425" y="4948238"/>
          <a:ext cx="35448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8" imgW="2222500" imgH="406400" progId="Equation.3">
                  <p:embed/>
                </p:oleObj>
              </mc:Choice>
              <mc:Fallback>
                <p:oleObj name="Equation" r:id="rId8" imgW="2222500" imgH="40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4425" y="4948238"/>
                        <a:ext cx="3544888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139950"/>
            <a:ext cx="489743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6430963" y="9053513"/>
            <a:ext cx="3286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 b="1">
                <a:latin typeface="Lucida Grande" pitchFamily="2" charset="0"/>
              </a:rPr>
              <a:t>λ</a:t>
            </a:r>
            <a:endParaRPr lang="en-US" altLang="en-US" sz="25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1"/>
          <p:cNvSpPr>
            <a:spLocks/>
          </p:cNvSpPr>
          <p:nvPr/>
        </p:nvSpPr>
        <p:spPr bwMode="auto">
          <a:xfrm>
            <a:off x="454025" y="484188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5843" name="Picture 3" descr="IQOQ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3" y="8208963"/>
            <a:ext cx="15144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4983163" y="989013"/>
            <a:ext cx="28273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b="1"/>
              <a:t>Summary</a:t>
            </a: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885825" y="2500313"/>
            <a:ext cx="110172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algn="l" eaLnBrk="1">
              <a:buFont typeface="Arial" panose="020B0604020202020204" pitchFamily="34" charset="0"/>
              <a:buChar char="•"/>
            </a:pPr>
            <a:r>
              <a:rPr lang="en-US" altLang="en-US" sz="2500"/>
              <a:t>We have shown that information can be extracted about an object without detecting the photons that interacted with it. </a:t>
            </a:r>
          </a:p>
          <a:p>
            <a:pPr algn="l" eaLnBrk="1">
              <a:buFont typeface="Arial" panose="020B0604020202020204" pitchFamily="34" charset="0"/>
              <a:buChar char="•"/>
            </a:pPr>
            <a:endParaRPr lang="en-US" altLang="en-US" sz="2500"/>
          </a:p>
          <a:p>
            <a:pPr algn="l" eaLnBrk="1">
              <a:buFont typeface="Arial" panose="020B0604020202020204" pitchFamily="34" charset="0"/>
              <a:buChar char="•"/>
            </a:pPr>
            <a:r>
              <a:rPr lang="en-US" altLang="en-US" sz="2500"/>
              <a:t>We can realise grey scale imaging with the same setup.</a:t>
            </a:r>
          </a:p>
          <a:p>
            <a:pPr algn="l" eaLnBrk="1">
              <a:buFont typeface="Arial" panose="020B0604020202020204" pitchFamily="34" charset="0"/>
              <a:buChar char="•"/>
            </a:pPr>
            <a:endParaRPr lang="en-US" altLang="en-US" sz="2500"/>
          </a:p>
          <a:p>
            <a:pPr algn="l" eaLnBrk="1">
              <a:buFont typeface="Arial" panose="020B0604020202020204" pitchFamily="34" charset="0"/>
              <a:buChar char="•"/>
            </a:pPr>
            <a:r>
              <a:rPr lang="en-US" altLang="en-US" sz="2500"/>
              <a:t>It can be used to realise interaction-free imaging.</a:t>
            </a:r>
          </a:p>
          <a:p>
            <a:pPr algn="l" eaLnBrk="1">
              <a:buFont typeface="Arial" panose="020B0604020202020204" pitchFamily="34" charset="0"/>
              <a:buChar char="•"/>
            </a:pPr>
            <a:endParaRPr lang="en-US" altLang="en-US" sz="2500"/>
          </a:p>
          <a:p>
            <a:pPr algn="l" eaLnBrk="1">
              <a:buFont typeface="Arial" panose="020B0604020202020204" pitchFamily="34" charset="0"/>
              <a:buChar char="•"/>
            </a:pPr>
            <a:r>
              <a:rPr lang="en-US" altLang="en-US" sz="2500"/>
              <a:t>We can exploit other photonic degrees of freedom. For example, spectrum.</a:t>
            </a:r>
          </a:p>
          <a:p>
            <a:pPr algn="l" eaLnBrk="1">
              <a:buFont typeface="Arial" panose="020B0604020202020204" pitchFamily="34" charset="0"/>
              <a:buChar char="•"/>
            </a:pPr>
            <a:endParaRPr lang="en-US" altLang="en-US" sz="2500"/>
          </a:p>
          <a:p>
            <a:pPr algn="l" eaLnBrk="1">
              <a:buFont typeface="Arial" panose="020B0604020202020204" pitchFamily="34" charset="0"/>
              <a:buChar char="•"/>
            </a:pPr>
            <a:r>
              <a:rPr lang="en-US" altLang="en-US" sz="2500"/>
              <a:t>We have seen in single photon detections information that is in fact contained in the bi-photon correlations (phase imaging).  What/how much information contained belonging to the bi-photon can be accessed by detecting only one of the systems?</a:t>
            </a:r>
          </a:p>
          <a:p>
            <a:pPr algn="l" eaLnBrk="1">
              <a:buFont typeface="Arial" panose="020B0604020202020204" pitchFamily="34" charset="0"/>
              <a:buChar char="•"/>
            </a:pPr>
            <a:endParaRPr lang="en-US" altLang="en-US" sz="2500"/>
          </a:p>
          <a:p>
            <a:pPr eaLnBrk="1">
              <a:buFont typeface="Arial" panose="020B0604020202020204" pitchFamily="34" charset="0"/>
              <a:buChar char="•"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6100763"/>
            <a:ext cx="83185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 descr="pasted-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932113"/>
            <a:ext cx="110998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AutoShape 1"/>
          <p:cNvSpPr>
            <a:spLocks/>
          </p:cNvSpPr>
          <p:nvPr/>
        </p:nvSpPr>
        <p:spPr bwMode="auto">
          <a:xfrm>
            <a:off x="1246188" y="628650"/>
            <a:ext cx="10445750" cy="2303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3600">
                <a:solidFill>
                  <a:srgbClr val="FF0000"/>
                </a:solidFill>
              </a:rPr>
              <a:t>Quantum Interference</a:t>
            </a:r>
          </a:p>
          <a:p>
            <a:pPr eaLnBrk="1"/>
            <a:endParaRPr lang="en-US" altLang="en-US" sz="3600"/>
          </a:p>
          <a:p>
            <a:pPr eaLnBrk="1"/>
            <a:r>
              <a:rPr lang="en-US" altLang="en-US" sz="2500"/>
              <a:t>“A phenomenon which is impossible, </a:t>
            </a:r>
            <a:r>
              <a:rPr lang="en-US" altLang="en-US" sz="2500" i="1"/>
              <a:t>absolutely </a:t>
            </a:r>
            <a:r>
              <a:rPr lang="en-US" altLang="en-US" sz="2500"/>
              <a:t>impossible, to explain in any classical way, and which has in it the heart of quantum mechanics.” – Feynman </a:t>
            </a:r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487363" y="396875"/>
            <a:ext cx="12028487" cy="8958263"/>
          </a:xfrm>
          <a:custGeom>
            <a:avLst/>
            <a:gdLst>
              <a:gd name="T0" fmla="*/ 6014244 w 21600"/>
              <a:gd name="T1" fmla="*/ 4479132 h 21600"/>
              <a:gd name="T2" fmla="*/ 6014244 w 21600"/>
              <a:gd name="T3" fmla="*/ 4479132 h 21600"/>
              <a:gd name="T4" fmla="*/ 6014244 w 21600"/>
              <a:gd name="T5" fmla="*/ 4479132 h 21600"/>
              <a:gd name="T6" fmla="*/ 6014244 w 21600"/>
              <a:gd name="T7" fmla="*/ 44791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812800"/>
            <a:ext cx="10875963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 descr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4489450"/>
            <a:ext cx="8278813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AutoShape 3"/>
          <p:cNvSpPr>
            <a:spLocks/>
          </p:cNvSpPr>
          <p:nvPr/>
        </p:nvSpPr>
        <p:spPr bwMode="auto">
          <a:xfrm>
            <a:off x="1347788" y="8040688"/>
            <a:ext cx="6446837" cy="241300"/>
          </a:xfrm>
          <a:custGeom>
            <a:avLst/>
            <a:gdLst>
              <a:gd name="T0" fmla="*/ 3223419 w 21600"/>
              <a:gd name="T1" fmla="*/ 120650 h 21600"/>
              <a:gd name="T2" fmla="*/ 3223419 w 21600"/>
              <a:gd name="T3" fmla="*/ 120650 h 21600"/>
              <a:gd name="T4" fmla="*/ 3223419 w 21600"/>
              <a:gd name="T5" fmla="*/ 120650 h 21600"/>
              <a:gd name="T6" fmla="*/ 3223419 w 21600"/>
              <a:gd name="T7" fmla="*/ 1206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487363" y="396875"/>
            <a:ext cx="12028487" cy="8958263"/>
          </a:xfrm>
          <a:custGeom>
            <a:avLst/>
            <a:gdLst>
              <a:gd name="T0" fmla="*/ 6014244 w 21600"/>
              <a:gd name="T1" fmla="*/ 4479132 h 21600"/>
              <a:gd name="T2" fmla="*/ 6014244 w 21600"/>
              <a:gd name="T3" fmla="*/ 4479132 h 21600"/>
              <a:gd name="T4" fmla="*/ 6014244 w 21600"/>
              <a:gd name="T5" fmla="*/ 4479132 h 21600"/>
              <a:gd name="T6" fmla="*/ 6014244 w 21600"/>
              <a:gd name="T7" fmla="*/ 44791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27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AutoShape 2"/>
          <p:cNvSpPr>
            <a:spLocks/>
          </p:cNvSpPr>
          <p:nvPr/>
        </p:nvSpPr>
        <p:spPr bwMode="auto">
          <a:xfrm>
            <a:off x="1027113" y="495300"/>
            <a:ext cx="10948987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  <a:sym typeface="Gill Sans" charset="0"/>
              </a:rPr>
              <a:t>Can the yellow paths interfere?</a:t>
            </a: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3314700" y="1506538"/>
            <a:ext cx="6411913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000" b="1" dirty="0">
                <a:latin typeface="Gill Sans" charset="0"/>
                <a:ea typeface="ＭＳ Ｐゴシック" charset="0"/>
                <a:sym typeface="Gill Sans" charset="0"/>
              </a:rPr>
              <a:t>Two Spontaneous Parametric Down-Conversion sources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038350" y="6605588"/>
            <a:ext cx="9037638" cy="10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3200" dirty="0">
                <a:latin typeface="Gill Sans" charset="0"/>
                <a:ea typeface="ＭＳ Ｐゴシック" charset="0"/>
                <a:sym typeface="Gill Sans" charset="0"/>
              </a:rPr>
              <a:t>NO! </a:t>
            </a:r>
          </a:p>
          <a:p>
            <a:pPr>
              <a:defRPr/>
            </a:pPr>
            <a:r>
              <a:rPr lang="en-US" sz="3200" dirty="0">
                <a:latin typeface="Gill Sans" charset="0"/>
                <a:ea typeface="ＭＳ Ｐゴシック" charset="0"/>
                <a:sym typeface="Gill Sans" charset="0"/>
              </a:rPr>
              <a:t>Because d  and f carry information as to where the detected yellow photon came from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7177" name="Picture 9" descr="IQOQ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8193088"/>
            <a:ext cx="151447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8" name="AutoShape 10"/>
          <p:cNvSpPr>
            <a:spLocks/>
          </p:cNvSpPr>
          <p:nvPr/>
        </p:nvSpPr>
        <p:spPr bwMode="auto">
          <a:xfrm>
            <a:off x="487363" y="396875"/>
            <a:ext cx="12028487" cy="8958263"/>
          </a:xfrm>
          <a:custGeom>
            <a:avLst/>
            <a:gdLst>
              <a:gd name="T0" fmla="*/ 6014244 w 21600"/>
              <a:gd name="T1" fmla="*/ 4479132 h 21600"/>
              <a:gd name="T2" fmla="*/ 6014244 w 21600"/>
              <a:gd name="T3" fmla="*/ 4479132 h 21600"/>
              <a:gd name="T4" fmla="*/ 6014244 w 21600"/>
              <a:gd name="T5" fmla="*/ 4479132 h 21600"/>
              <a:gd name="T6" fmla="*/ 6014244 w 21600"/>
              <a:gd name="T7" fmla="*/ 44791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2541588" y="5453063"/>
            <a:ext cx="890587" cy="476250"/>
          </a:xfrm>
          <a:prstGeom prst="rect">
            <a:avLst/>
          </a:prstGeom>
          <a:solidFill>
            <a:srgbClr val="A1A7A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Laser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5400000">
            <a:off x="4378326" y="2105025"/>
            <a:ext cx="1008062" cy="503237"/>
          </a:xfrm>
          <a:prstGeom prst="rightArrow">
            <a:avLst>
              <a:gd name="adj1" fmla="val 50000"/>
              <a:gd name="adj2" fmla="val 49995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0"/>
            <a:headEnd/>
            <a:tailEnd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 rot="5400000">
            <a:off x="5565776" y="2932112"/>
            <a:ext cx="2089150" cy="504825"/>
          </a:xfrm>
          <a:prstGeom prst="rightArrow">
            <a:avLst>
              <a:gd name="adj1" fmla="val 50000"/>
              <a:gd name="adj2" fmla="val 50005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0"/>
            <a:headEnd/>
            <a:tailEnd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231188" y="3797300"/>
            <a:ext cx="1108075" cy="860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Beam </a:t>
            </a:r>
          </a:p>
          <a:p>
            <a:pPr eaLnBrk="1"/>
            <a:r>
              <a:rPr lang="en-US" altLang="en-US" sz="2500"/>
              <a:t>splitter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 flipV="1">
            <a:off x="8734425" y="3652838"/>
            <a:ext cx="50800" cy="287337"/>
          </a:xfrm>
          <a:prstGeom prst="straightConnector1">
            <a:avLst/>
          </a:prstGeom>
          <a:noFill/>
          <a:ln w="25400">
            <a:solidFill>
              <a:srgbClr val="000000"/>
            </a:solidFill>
            <a:miter lim="0"/>
            <a:headEnd/>
            <a:tailEnd type="arrow" w="med" len="med"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</p:cxn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10463213" y="3868738"/>
            <a:ext cx="1312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detector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276350"/>
            <a:ext cx="701992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" name="Picture 1" descr="dropped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092700"/>
            <a:ext cx="5270500" cy="36195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AutoShape 5"/>
          <p:cNvSpPr>
            <a:spLocks/>
          </p:cNvSpPr>
          <p:nvPr/>
        </p:nvSpPr>
        <p:spPr bwMode="auto">
          <a:xfrm>
            <a:off x="598488" y="8909050"/>
            <a:ext cx="7153275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Zou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, Wang, Mandel, </a:t>
            </a:r>
            <a:r>
              <a:rPr lang="en-US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Phys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Rev. </a:t>
            </a:r>
            <a:r>
              <a:rPr lang="en-US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Lett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. 67, 318 (1991)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1272" name="AutoShape 8"/>
          <p:cNvSpPr>
            <a:spLocks/>
          </p:cNvSpPr>
          <p:nvPr/>
        </p:nvSpPr>
        <p:spPr bwMode="auto">
          <a:xfrm>
            <a:off x="3694113" y="5597525"/>
            <a:ext cx="1878012" cy="977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500" dirty="0">
                <a:solidFill>
                  <a:srgbClr val="006288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(A)|T|=0.91</a:t>
            </a:r>
          </a:p>
          <a:p>
            <a:pPr algn="l">
              <a:defRPr/>
            </a:pPr>
            <a:r>
              <a:rPr lang="en-US" sz="2500" dirty="0">
                <a:solidFill>
                  <a:srgbClr val="006288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(B)|T|=0 </a:t>
            </a:r>
            <a:r>
              <a:rPr lang="en-US" sz="3600" dirty="0">
                <a:solidFill>
                  <a:srgbClr val="006288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  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1274" name="AutoShape 10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Up-Down Arrow 2"/>
          <p:cNvSpPr>
            <a:spLocks noChangeArrowheads="1"/>
          </p:cNvSpPr>
          <p:nvPr/>
        </p:nvSpPr>
        <p:spPr bwMode="auto">
          <a:xfrm>
            <a:off x="7870825" y="2716213"/>
            <a:ext cx="144463" cy="288925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>
            <a:solidFill>
              <a:srgbClr val="000000"/>
            </a:solidFill>
            <a:miter lim="0"/>
            <a:headEnd/>
            <a:tailEnd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 rot="-2016829">
            <a:off x="7688263" y="5010150"/>
            <a:ext cx="4319587" cy="644525"/>
          </a:xfrm>
          <a:custGeom>
            <a:avLst/>
            <a:gdLst>
              <a:gd name="T0" fmla="*/ 2147483647 w 21600"/>
              <a:gd name="T1" fmla="*/ 286554114 h 21600"/>
              <a:gd name="T2" fmla="*/ 2147483647 w 21600"/>
              <a:gd name="T3" fmla="*/ 286554114 h 21600"/>
              <a:gd name="T4" fmla="*/ 2147483647 w 21600"/>
              <a:gd name="T5" fmla="*/ 286554114 h 21600"/>
              <a:gd name="T6" fmla="*/ 2147483647 w 21600"/>
              <a:gd name="T7" fmla="*/ 28655411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600" u="sng">
                <a:latin typeface="Georgia" panose="02040502050405020303" pitchFamily="18" charset="0"/>
                <a:sym typeface="Georgia" panose="02040502050405020303" pitchFamily="18" charset="0"/>
              </a:rPr>
              <a:t>NO</a:t>
            </a:r>
            <a:r>
              <a:rPr lang="en-US" altLang="en-US" sz="2600">
                <a:latin typeface="Georgia" panose="02040502050405020303" pitchFamily="18" charset="0"/>
                <a:sym typeface="Georgia" panose="02040502050405020303" pitchFamily="18" charset="0"/>
              </a:rPr>
              <a:t> coincidence detections!</a:t>
            </a: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1246188" y="412750"/>
            <a:ext cx="10231437" cy="12969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0800" tIns="50800" rIns="50800" bIns="50800" anchor="ctr"/>
          <a:lstStyle>
            <a:lvl1pPr defTabSz="4572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defTabSz="4572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defTabSz="4572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defTabSz="4572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defTabSz="4572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algn="l" eaLnBrk="1"/>
            <a:r>
              <a:rPr lang="en-US" altLang="en-US" sz="2600">
                <a:latin typeface="Helvetica" panose="020B0604020202020204" pitchFamily="34" charset="0"/>
                <a:sym typeface="Helvetica" panose="020B0604020202020204" pitchFamily="34" charset="0"/>
              </a:rPr>
              <a:t>"In </a:t>
            </a:r>
            <a:r>
              <a:rPr lang="en-US" altLang="en-US" sz="2500">
                <a:latin typeface="Helvetica" panose="020B0604020202020204" pitchFamily="34" charset="0"/>
                <a:sym typeface="Helvetica" panose="020B0604020202020204" pitchFamily="34" charset="0"/>
              </a:rPr>
              <a:t>quantum  </a:t>
            </a:r>
            <a:r>
              <a:rPr lang="en-US" altLang="en-US" sz="2600">
                <a:latin typeface="Helvetica" panose="020B0604020202020204" pitchFamily="34" charset="0"/>
                <a:sym typeface="Helvetica" panose="020B0604020202020204" pitchFamily="34" charset="0"/>
              </a:rPr>
              <a:t>mechanics interference </a:t>
            </a:r>
            <a:r>
              <a:rPr lang="en-US" altLang="en-US" sz="2500">
                <a:latin typeface="Helvetica" panose="020B0604020202020204" pitchFamily="34" charset="0"/>
                <a:sym typeface="Helvetica" panose="020B0604020202020204" pitchFamily="34" charset="0"/>
              </a:rPr>
              <a:t>is always </a:t>
            </a:r>
            <a:r>
              <a:rPr lang="en-US" altLang="en-US" sz="2600">
                <a:latin typeface="Helvetica" panose="020B0604020202020204" pitchFamily="34" charset="0"/>
                <a:sym typeface="Helvetica" panose="020B0604020202020204" pitchFamily="34" charset="0"/>
              </a:rPr>
              <a:t>a manifestation </a:t>
            </a:r>
            <a:r>
              <a:rPr lang="en-US" altLang="en-US" sz="2700">
                <a:latin typeface="Helvetica" panose="020B0604020202020204" pitchFamily="34" charset="0"/>
                <a:sym typeface="Helvetica" panose="020B0604020202020204" pitchFamily="34" charset="0"/>
              </a:rPr>
              <a:t>of the</a:t>
            </a:r>
          </a:p>
          <a:p>
            <a:pPr algn="l" eaLnBrk="1"/>
            <a:r>
              <a:rPr lang="en-US" altLang="en-US" sz="2600">
                <a:latin typeface="Helvetica" panose="020B0604020202020204" pitchFamily="34" charset="0"/>
                <a:sym typeface="Helvetica" panose="020B0604020202020204" pitchFamily="34" charset="0"/>
              </a:rPr>
              <a:t>intrinsic indistinguishability of the photon paths, in which case the corresponding probability amplitudes add. "</a:t>
            </a:r>
            <a:endParaRPr lang="en-US" altLang="en-US"/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7223125" y="7977188"/>
            <a:ext cx="4751388" cy="787400"/>
          </a:xfrm>
          <a:custGeom>
            <a:avLst/>
            <a:gdLst>
              <a:gd name="T0" fmla="*/ 2147483647 w 21600"/>
              <a:gd name="T1" fmla="*/ 523177103 h 21600"/>
              <a:gd name="T2" fmla="*/ 2147483647 w 21600"/>
              <a:gd name="T3" fmla="*/ 523177103 h 21600"/>
              <a:gd name="T4" fmla="*/ 2147483647 w 21600"/>
              <a:gd name="T5" fmla="*/ 523177103 h 21600"/>
              <a:gd name="T6" fmla="*/ 2147483647 w 21600"/>
              <a:gd name="T7" fmla="*/ 5231771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300">
                <a:solidFill>
                  <a:srgbClr val="C82506"/>
                </a:solidFill>
              </a:rPr>
              <a:t>This is NOT two photon interference! </a:t>
            </a: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7078663" y="6892925"/>
            <a:ext cx="4895850" cy="787400"/>
          </a:xfrm>
          <a:custGeom>
            <a:avLst/>
            <a:gdLst>
              <a:gd name="T0" fmla="*/ 2147483647 w 21600"/>
              <a:gd name="T1" fmla="*/ 523177103 h 21600"/>
              <a:gd name="T2" fmla="*/ 2147483647 w 21600"/>
              <a:gd name="T3" fmla="*/ 523177103 h 21600"/>
              <a:gd name="T4" fmla="*/ 2147483647 w 21600"/>
              <a:gd name="T5" fmla="*/ 523177103 h 21600"/>
              <a:gd name="T6" fmla="*/ 2147483647 w 21600"/>
              <a:gd name="T7" fmla="*/ 5231771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300">
                <a:solidFill>
                  <a:srgbClr val="C82506"/>
                </a:solidFill>
              </a:rPr>
              <a:t>Only </a:t>
            </a:r>
            <a:r>
              <a:rPr lang="en-US" altLang="en-US" sz="2300" u="sng">
                <a:solidFill>
                  <a:srgbClr val="C82506"/>
                </a:solidFill>
              </a:rPr>
              <a:t>one pair </a:t>
            </a:r>
            <a:r>
              <a:rPr lang="en-US" altLang="en-US" sz="2300">
                <a:solidFill>
                  <a:srgbClr val="C82506"/>
                </a:solidFill>
              </a:rPr>
              <a:t>of photons is generated! </a:t>
            </a:r>
          </a:p>
        </p:txBody>
      </p:sp>
      <p:sp>
        <p:nvSpPr>
          <p:cNvPr id="2" name="Down Arrow 1"/>
          <p:cNvSpPr>
            <a:spLocks noChangeArrowheads="1"/>
          </p:cNvSpPr>
          <p:nvPr/>
        </p:nvSpPr>
        <p:spPr bwMode="auto">
          <a:xfrm>
            <a:off x="9382125" y="7756525"/>
            <a:ext cx="215900" cy="433388"/>
          </a:xfrm>
          <a:prstGeom prst="downArrow">
            <a:avLst>
              <a:gd name="adj1" fmla="val 50000"/>
              <a:gd name="adj2" fmla="val 49998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0"/>
            <a:headEnd/>
            <a:tailEnd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6" name="AutoShape 2"/>
          <p:cNvSpPr>
            <a:spLocks/>
          </p:cNvSpPr>
          <p:nvPr/>
        </p:nvSpPr>
        <p:spPr bwMode="auto">
          <a:xfrm>
            <a:off x="1027113" y="495300"/>
            <a:ext cx="10948987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  <a:sym typeface="Gill Sans" charset="0"/>
              </a:rPr>
              <a:t>Can the yellow paths interfere?</a:t>
            </a:r>
          </a:p>
        </p:txBody>
      </p:sp>
      <p:sp>
        <p:nvSpPr>
          <p:cNvPr id="9229" name="Rectangle 3"/>
          <p:cNvSpPr>
            <a:spLocks noChangeArrowheads="1"/>
          </p:cNvSpPr>
          <p:nvPr/>
        </p:nvSpPr>
        <p:spPr bwMode="auto">
          <a:xfrm>
            <a:off x="5710238" y="2860675"/>
            <a:ext cx="576262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0"/>
            <a:headEnd/>
            <a:tailEnd/>
          </a:ln>
        </p:spPr>
        <p:txBody>
          <a:bodyPr lIns="50800" tIns="50800" rIns="50800" bIns="50800" anchor="ctr"/>
          <a:lstStyle>
            <a:lvl1pPr marL="3429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278438" y="3005138"/>
            <a:ext cx="1079500" cy="576262"/>
          </a:xfrm>
          <a:prstGeom prst="line">
            <a:avLst/>
          </a:prstGeom>
          <a:ln>
            <a:solidFill>
              <a:srgbClr val="CD211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10238" y="3076575"/>
            <a:ext cx="71437" cy="36036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0"/>
            <a:headEnd/>
            <a:tailEnd/>
          </a:ln>
        </p:spPr>
        <p:txBody>
          <a:bodyPr lIns="50800" tIns="50800" rIns="50800" bIns="50800" anchor="ctr"/>
          <a:lstStyle>
            <a:lvl1pPr marL="3429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5" grpId="0" animBg="1"/>
      <p:bldP spid="12" grpId="0" animBg="1"/>
      <p:bldP spid="13" grpId="0" animBg="1"/>
      <p:bldP spid="14" grpId="0"/>
      <p:bldP spid="2" grpId="0" animBg="1"/>
      <p:bldP spid="1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773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AutoShape 1"/>
          <p:cNvSpPr>
            <a:spLocks/>
          </p:cNvSpPr>
          <p:nvPr/>
        </p:nvSpPr>
        <p:spPr bwMode="auto">
          <a:xfrm>
            <a:off x="1020763" y="279400"/>
            <a:ext cx="10961687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  <a:sym typeface="Gill Sans" charset="0"/>
              </a:rPr>
              <a:t>Induced Coherence without Induced Emission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867400" y="4241800"/>
            <a:ext cx="1270000" cy="1270000"/>
          </a:xfrm>
          <a:prstGeom prst="line">
            <a:avLst/>
          </a:prstGeom>
          <a:noFill/>
          <a:ln w="38100" cap="flat" cmpd="sng">
            <a:solidFill>
              <a:srgbClr val="FFFFFF">
                <a:alpha val="70300"/>
              </a:srgbClr>
            </a:solidFill>
            <a:prstDash val="sysDot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457200">
              <a:defRPr/>
            </a:pPr>
            <a:endParaRPr lang="en-US" sz="120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>
            <a:off x="669925" y="7180263"/>
            <a:ext cx="363538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FF6A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500" b="1">
                <a:solidFill>
                  <a:srgbClr val="FF6A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1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>
            <a:off x="669925" y="8548688"/>
            <a:ext cx="425450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FF6A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500" b="1">
                <a:solidFill>
                  <a:srgbClr val="FF6A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2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>
            <a:off x="6862763" y="7180263"/>
            <a:ext cx="425450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FF6A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500" b="1" dirty="0">
                <a:solidFill>
                  <a:srgbClr val="FF6A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3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5373" name="AutoShape 13"/>
          <p:cNvSpPr>
            <a:spLocks/>
          </p:cNvSpPr>
          <p:nvPr/>
        </p:nvSpPr>
        <p:spPr bwMode="auto">
          <a:xfrm>
            <a:off x="6862763" y="8548688"/>
            <a:ext cx="436562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solidFill>
              <a:srgbClr val="FF6A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500" b="1" dirty="0">
                <a:solidFill>
                  <a:srgbClr val="FF6A00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4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5375" name="AutoShape 15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18" name="Picture 2" descr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4481513"/>
            <a:ext cx="3900487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7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8548688"/>
            <a:ext cx="3175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7248525"/>
            <a:ext cx="1803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7180263"/>
            <a:ext cx="3606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8548688"/>
            <a:ext cx="3390900" cy="660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4805363"/>
            <a:ext cx="889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 Arrow 10"/>
          <p:cNvSpPr>
            <a:spLocks noChangeArrowheads="1"/>
          </p:cNvSpPr>
          <p:nvPr/>
        </p:nvSpPr>
        <p:spPr bwMode="auto">
          <a:xfrm rot="-3083311">
            <a:off x="10308432" y="8093869"/>
            <a:ext cx="863600" cy="38893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0"/>
            <a:headEnd/>
            <a:tailEnd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68288"/>
            <a:ext cx="712946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AutoShape 1"/>
          <p:cNvSpPr>
            <a:spLocks/>
          </p:cNvSpPr>
          <p:nvPr/>
        </p:nvSpPr>
        <p:spPr bwMode="auto">
          <a:xfrm>
            <a:off x="1020763" y="279400"/>
            <a:ext cx="10961687" cy="78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  <a:sym typeface="Gill Sans" charset="0"/>
              </a:rPr>
              <a:t>Phases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867400" y="4241800"/>
            <a:ext cx="1270000" cy="1270000"/>
          </a:xfrm>
          <a:prstGeom prst="line">
            <a:avLst/>
          </a:prstGeom>
          <a:noFill/>
          <a:ln w="38100" cap="flat" cmpd="sng">
            <a:solidFill>
              <a:srgbClr val="FFFFFF">
                <a:alpha val="70300"/>
              </a:srgbClr>
            </a:solidFill>
            <a:prstDash val="sysDot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457200">
              <a:defRPr/>
            </a:pPr>
            <a:endParaRPr lang="en-US" sz="120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15375" name="AutoShape 15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1127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4876800"/>
            <a:ext cx="3390900" cy="660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Left Arrow 10"/>
          <p:cNvSpPr>
            <a:spLocks noChangeArrowheads="1"/>
          </p:cNvSpPr>
          <p:nvPr/>
        </p:nvSpPr>
        <p:spPr bwMode="auto">
          <a:xfrm rot="-3083311">
            <a:off x="10524332" y="4493419"/>
            <a:ext cx="863600" cy="38893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0"/>
            <a:headEnd/>
            <a:tailEnd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9" name="Left Arrow 18"/>
          <p:cNvSpPr>
            <a:spLocks noChangeArrowheads="1"/>
          </p:cNvSpPr>
          <p:nvPr/>
        </p:nvSpPr>
        <p:spPr bwMode="auto">
          <a:xfrm rot="-3083311">
            <a:off x="4260057" y="5861844"/>
            <a:ext cx="863600" cy="38893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0"/>
            <a:headEnd/>
            <a:tailEnd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669925" y="4516438"/>
            <a:ext cx="5241925" cy="2528887"/>
            <a:chOff x="525736" y="4444752"/>
            <a:chExt cx="5241736" cy="2528897"/>
          </a:xfrm>
        </p:grpSpPr>
        <p:sp>
          <p:nvSpPr>
            <p:cNvPr id="12300" name="TextBox 2"/>
            <p:cNvSpPr txBox="1">
              <a:spLocks noChangeArrowheads="1"/>
            </p:cNvSpPr>
            <p:nvPr/>
          </p:nvSpPr>
          <p:spPr bwMode="auto">
            <a:xfrm>
              <a:off x="525736" y="4444752"/>
              <a:ext cx="5241736" cy="2528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4200">
                  <a:solidFill>
                    <a:srgbClr val="000000"/>
                  </a:solidFill>
                  <a:latin typeface="Gill Sans" pitchFamily="2" charset="0"/>
                  <a:ea typeface="MS PGothic" panose="020B0600070205080204" pitchFamily="34" charset="-128"/>
                  <a:sym typeface="Gill Sans" pitchFamily="2" charset="0"/>
                </a:defRPr>
              </a:lvl1pPr>
              <a:lvl2pPr marL="742950" indent="-285750" eaLnBrk="0">
                <a:defRPr sz="4200">
                  <a:solidFill>
                    <a:srgbClr val="000000"/>
                  </a:solidFill>
                  <a:latin typeface="Gill Sans" pitchFamily="2" charset="0"/>
                  <a:ea typeface="MS PGothic" panose="020B0600070205080204" pitchFamily="34" charset="-128"/>
                  <a:sym typeface="Gill Sans" pitchFamily="2" charset="0"/>
                </a:defRPr>
              </a:lvl2pPr>
              <a:lvl3pPr marL="1143000" indent="-228600" eaLnBrk="0">
                <a:defRPr sz="4200">
                  <a:solidFill>
                    <a:srgbClr val="000000"/>
                  </a:solidFill>
                  <a:latin typeface="Gill Sans" pitchFamily="2" charset="0"/>
                  <a:ea typeface="MS PGothic" panose="020B0600070205080204" pitchFamily="34" charset="-128"/>
                  <a:sym typeface="Gill Sans" pitchFamily="2" charset="0"/>
                </a:defRPr>
              </a:lvl3pPr>
              <a:lvl4pPr marL="1600200" indent="-228600" eaLnBrk="0">
                <a:defRPr sz="4200">
                  <a:solidFill>
                    <a:srgbClr val="000000"/>
                  </a:solidFill>
                  <a:latin typeface="Gill Sans" pitchFamily="2" charset="0"/>
                  <a:ea typeface="MS PGothic" panose="020B0600070205080204" pitchFamily="34" charset="-128"/>
                  <a:sym typeface="Gill Sans" pitchFamily="2" charset="0"/>
                </a:defRPr>
              </a:lvl4pPr>
              <a:lvl5pPr marL="2057400" indent="-228600" eaLnBrk="0">
                <a:defRPr sz="4200">
                  <a:solidFill>
                    <a:srgbClr val="000000"/>
                  </a:solidFill>
                  <a:latin typeface="Gill Sans" pitchFamily="2" charset="0"/>
                  <a:ea typeface="MS PGothic" panose="020B0600070205080204" pitchFamily="34" charset="-128"/>
                  <a:sym typeface="Gill Sans" pitchFamily="2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2" charset="0"/>
                  <a:ea typeface="MS PGothic" panose="020B0600070205080204" pitchFamily="34" charset="-128"/>
                  <a:sym typeface="Gill Sans" pitchFamily="2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2" charset="0"/>
                  <a:ea typeface="MS PGothic" panose="020B0600070205080204" pitchFamily="34" charset="-128"/>
                  <a:sym typeface="Gill Sans" pitchFamily="2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2" charset="0"/>
                  <a:ea typeface="MS PGothic" panose="020B0600070205080204" pitchFamily="34" charset="-128"/>
                  <a:sym typeface="Gill Sans" pitchFamily="2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itchFamily="2" charset="0"/>
                  <a:ea typeface="MS PGothic" panose="020B0600070205080204" pitchFamily="34" charset="-128"/>
                  <a:sym typeface="Gill Sans" pitchFamily="2" charset="0"/>
                </a:defRPr>
              </a:lvl9pPr>
            </a:lstStyle>
            <a:p>
              <a:pPr algn="l" eaLnBrk="1"/>
              <a:endParaRPr lang="en-US" altLang="en-US" sz="2500"/>
            </a:p>
            <a:p>
              <a:pPr algn="l" eaLnBrk="1"/>
              <a:r>
                <a:rPr lang="en-US" altLang="en-US" sz="2500"/>
                <a:t>Indistinguishability:</a:t>
              </a:r>
            </a:p>
            <a:p>
              <a:pPr algn="l" eaLnBrk="1"/>
              <a:endParaRPr lang="en-US" altLang="en-US" sz="2500"/>
            </a:p>
            <a:p>
              <a:pPr algn="l" eaLnBrk="1"/>
              <a:r>
                <a:rPr lang="en-US" altLang="en-US" sz="2500"/>
                <a:t>L</a:t>
              </a:r>
              <a:r>
                <a:rPr lang="en-US" altLang="en-US" sz="2500" baseline="-25000"/>
                <a:t>a</a:t>
              </a:r>
              <a:r>
                <a:rPr lang="en-US" altLang="en-US" sz="2500"/>
                <a:t>+L</a:t>
              </a:r>
              <a:r>
                <a:rPr lang="en-US" altLang="en-US" sz="2500" baseline="-25000"/>
                <a:t>d</a:t>
              </a:r>
              <a:r>
                <a:rPr lang="en-US" altLang="en-US" sz="2500"/>
                <a:t>=L</a:t>
              </a:r>
              <a:r>
                <a:rPr lang="en-US" altLang="en-US" sz="2500" baseline="-25000"/>
                <a:t>b</a:t>
              </a:r>
            </a:p>
            <a:p>
              <a:pPr algn="l" eaLnBrk="1"/>
              <a:endParaRPr lang="en-US" altLang="en-US" sz="2500" baseline="-25000"/>
            </a:p>
            <a:p>
              <a:pPr algn="l" eaLnBrk="1"/>
              <a:r>
                <a:rPr lang="en-US" altLang="en-US" sz="2500"/>
                <a:t> L</a:t>
              </a:r>
              <a:r>
                <a:rPr lang="en-US" altLang="en-US" sz="2500" baseline="-25000"/>
                <a:t>c</a:t>
              </a:r>
              <a:r>
                <a:rPr lang="en-US" altLang="en-US" sz="2500"/>
                <a:t> –L</a:t>
              </a:r>
              <a:r>
                <a:rPr lang="en-US" altLang="en-US" sz="2500" baseline="-25000"/>
                <a:t>d</a:t>
              </a:r>
              <a:r>
                <a:rPr lang="en-US" altLang="en-US" sz="2500"/>
                <a:t> - L</a:t>
              </a:r>
              <a:r>
                <a:rPr lang="en-US" altLang="en-US" sz="2500" baseline="-25000"/>
                <a:t>f</a:t>
              </a:r>
              <a:r>
                <a:rPr lang="en-US" altLang="en-US" sz="2500"/>
                <a:t> = L</a:t>
              </a:r>
              <a:r>
                <a:rPr lang="en-US" altLang="en-US" sz="2500" baseline="-25000"/>
                <a:t>e </a:t>
              </a:r>
              <a:r>
                <a:rPr lang="en-US" altLang="en-US" sz="2500"/>
                <a:t>–L</a:t>
              </a:r>
              <a:r>
                <a:rPr lang="en-US" altLang="en-US" sz="2500" baseline="-25000"/>
                <a:t>f      </a:t>
              </a:r>
              <a:r>
                <a:rPr lang="en-US" altLang="en-US" sz="2500"/>
                <a:t> </a:t>
              </a:r>
              <a:r>
                <a:rPr lang="en-US" altLang="en-US" sz="2500" baseline="-25000"/>
                <a:t>       </a:t>
              </a:r>
              <a:r>
                <a:rPr lang="en-US" altLang="en-US" sz="2500"/>
                <a:t>L</a:t>
              </a:r>
              <a:r>
                <a:rPr lang="en-US" altLang="en-US" sz="2500" baseline="-25000"/>
                <a:t>c</a:t>
              </a:r>
              <a:r>
                <a:rPr lang="en-US" altLang="en-US" sz="2500"/>
                <a:t> - L</a:t>
              </a:r>
              <a:r>
                <a:rPr lang="en-US" altLang="en-US" sz="2500" baseline="-25000"/>
                <a:t>d </a:t>
              </a:r>
              <a:r>
                <a:rPr lang="en-US" altLang="en-US" sz="2500"/>
                <a:t>= L</a:t>
              </a:r>
              <a:r>
                <a:rPr lang="en-US" altLang="en-US" sz="2500" baseline="-25000"/>
                <a:t>e       </a:t>
              </a:r>
            </a:p>
            <a:p>
              <a:pPr algn="l" eaLnBrk="1"/>
              <a:endParaRPr lang="en-US" altLang="en-US" sz="2500" baseline="-25000"/>
            </a:p>
          </p:txBody>
        </p:sp>
        <p:sp>
          <p:nvSpPr>
            <p:cNvPr id="4" name="Right Arrow 3"/>
            <p:cNvSpPr>
              <a:spLocks noChangeArrowheads="1"/>
            </p:cNvSpPr>
            <p:nvPr/>
          </p:nvSpPr>
          <p:spPr bwMode="auto">
            <a:xfrm>
              <a:off x="3189465" y="6389447"/>
              <a:ext cx="433372" cy="215901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0"/>
              <a:headEnd/>
              <a:tailEnd/>
            </a:ln>
            <a:effectLst>
              <a:outerShdw blurRad="38100" dist="25400" dir="5400000" algn="ctr" rotWithShape="0">
                <a:srgbClr val="80808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marL="342900">
                <a:defRPr/>
              </a:pPr>
              <a:endParaRPr lang="en-US">
                <a:latin typeface="Gill Sans" charset="0"/>
                <a:ea typeface="ＭＳ Ｐゴシック" charset="0"/>
                <a:sym typeface="Gill Sans" charset="0"/>
              </a:endParaRP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22450" y="7253288"/>
          <a:ext cx="24542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7253288"/>
                        <a:ext cx="24542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439025" y="6389688"/>
          <a:ext cx="4535488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7" imgW="2146300" imgH="1231900" progId="Equation.3">
                  <p:embed/>
                </p:oleObj>
              </mc:Choice>
              <mc:Fallback>
                <p:oleObj name="Equation" r:id="rId7" imgW="2146300" imgH="1231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25" y="6389688"/>
                        <a:ext cx="4535488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eft Arrow 26"/>
          <p:cNvSpPr>
            <a:spLocks noChangeArrowheads="1"/>
          </p:cNvSpPr>
          <p:nvPr/>
        </p:nvSpPr>
        <p:spPr bwMode="auto">
          <a:xfrm rot="-3083311">
            <a:off x="8220869" y="7662069"/>
            <a:ext cx="863600" cy="38893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0"/>
            <a:headEnd/>
            <a:tailEnd/>
          </a:ln>
          <a:effectLst>
            <a:outerShdw blurRad="38100" dist="25400" dir="5400000" algn="ctr" rotWithShape="0">
              <a:srgbClr val="80808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>
              <a:defRPr/>
            </a:pP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/>
          </p:cNvSpPr>
          <p:nvPr/>
        </p:nvSpPr>
        <p:spPr bwMode="auto">
          <a:xfrm>
            <a:off x="561975" y="8904288"/>
            <a:ext cx="8255000" cy="457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500">
                <a:solidFill>
                  <a:srgbClr val="006288"/>
                </a:solidFill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Wiseman and Molmer, Physics Letters A, 270, 245 (2000)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3316" name="AutoShape 4"/>
          <p:cNvSpPr>
            <a:spLocks/>
          </p:cNvSpPr>
          <p:nvPr/>
        </p:nvSpPr>
        <p:spPr bwMode="auto">
          <a:xfrm>
            <a:off x="5432425" y="2362200"/>
            <a:ext cx="325438" cy="495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700">
                <a:latin typeface="Georgia" charset="0"/>
                <a:ea typeface="ＭＳ Ｐゴシック" charset="0"/>
                <a:cs typeface="Georgia" charset="0"/>
                <a:sym typeface="Georgia" charset="0"/>
              </a:rPr>
              <a:t>T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3317" name="AutoShape 5"/>
          <p:cNvSpPr>
            <a:spLocks/>
          </p:cNvSpPr>
          <p:nvPr/>
        </p:nvSpPr>
        <p:spPr bwMode="auto">
          <a:xfrm>
            <a:off x="-1600200" y="6611938"/>
            <a:ext cx="9075738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>
                <a:latin typeface="Times" panose="02020603050405020304" pitchFamily="18" charset="0"/>
              </a:rPr>
              <a:t>I</a:t>
            </a:r>
            <a:r>
              <a:rPr lang="en-US" altLang="en-US" sz="2500"/>
              <a:t>c</a:t>
            </a:r>
            <a:r>
              <a:rPr lang="en-US" altLang="en-US" sz="2500" baseline="-6000"/>
              <a:t> </a:t>
            </a:r>
            <a:r>
              <a:rPr lang="en-US" altLang="en-US" sz="2500"/>
              <a:t>and </a:t>
            </a:r>
            <a:r>
              <a:rPr lang="en-US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00"/>
              <a:t>e</a:t>
            </a:r>
            <a:r>
              <a:rPr lang="en-US" altLang="en-US" sz="2500" baseline="-6000"/>
              <a:t> </a:t>
            </a:r>
            <a:r>
              <a:rPr lang="en-US" altLang="en-US" sz="2500"/>
              <a:t>don</a:t>
            </a:r>
            <a:r>
              <a:rPr lang="ja-JP" altLang="en-US" sz="2500"/>
              <a:t>’</a:t>
            </a:r>
            <a:r>
              <a:rPr lang="en-US" altLang="ja-JP" sz="2500"/>
              <a:t>t depend on T       </a:t>
            </a:r>
            <a:endParaRPr lang="en-US" altLang="en-US"/>
          </a:p>
        </p:txBody>
      </p:sp>
      <p:pic>
        <p:nvPicPr>
          <p:cNvPr id="13318" name="Picture 6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491413"/>
            <a:ext cx="1060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20" name="AutoShape 8"/>
          <p:cNvSpPr>
            <a:spLocks/>
          </p:cNvSpPr>
          <p:nvPr/>
        </p:nvSpPr>
        <p:spPr bwMode="auto">
          <a:xfrm>
            <a:off x="7689850" y="5932488"/>
            <a:ext cx="2795588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 defTabSz="457200">
              <a:defRPr/>
            </a:pPr>
            <a:r>
              <a:rPr lang="en-US" sz="2500" b="1">
                <a:solidFill>
                  <a:srgbClr val="C8250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Induced emission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1527175" y="5932488"/>
            <a:ext cx="3006725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 defTabSz="457200">
              <a:defRPr/>
            </a:pPr>
            <a:r>
              <a:rPr lang="en-US" sz="2500" b="1">
                <a:solidFill>
                  <a:srgbClr val="C8250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Indistinguishability</a:t>
            </a:r>
            <a:endParaRPr lang="en-US"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>
            <a:off x="8264525" y="6611938"/>
            <a:ext cx="2154238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sz="2500" dirty="0" err="1">
                <a:latin typeface="Times New Roman"/>
                <a:ea typeface="ＭＳ Ｐゴシック" charset="0"/>
                <a:cs typeface="Times New Roman"/>
                <a:sym typeface="Gill Sans" charset="0"/>
              </a:rPr>
              <a:t>I</a:t>
            </a:r>
            <a:r>
              <a:rPr lang="en-US" sz="2500" dirty="0" err="1">
                <a:latin typeface="Gill Sans" charset="0"/>
                <a:ea typeface="ＭＳ Ｐゴシック" charset="0"/>
                <a:sym typeface="Gill Sans" charset="0"/>
              </a:rPr>
              <a:t>e</a:t>
            </a:r>
            <a:r>
              <a:rPr lang="en-US" sz="2500" baseline="-6000" dirty="0">
                <a:latin typeface="Gill Sans" charset="0"/>
                <a:ea typeface="ＭＳ Ｐゴシック" charset="0"/>
                <a:sym typeface="Gill Sans" charset="0"/>
              </a:rPr>
              <a:t> </a:t>
            </a:r>
            <a:r>
              <a:rPr lang="en-US" sz="2500" dirty="0">
                <a:latin typeface="Gill Sans" charset="0"/>
                <a:ea typeface="ＭＳ Ｐゴシック" charset="0"/>
                <a:sym typeface="Gill Sans" charset="0"/>
              </a:rPr>
              <a:t>depends on T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  <p:pic>
        <p:nvPicPr>
          <p:cNvPr id="13323" name="Picture 11" descr="pasted-imag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1781175"/>
            <a:ext cx="56134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24" name="Picture 12" descr="pasted-image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7210425"/>
            <a:ext cx="3175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25" name="Picture 13" descr="IQOQ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75" y="8394700"/>
            <a:ext cx="1516063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4913"/>
            <a:ext cx="626586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726363" y="7469188"/>
            <a:ext cx="1800225" cy="792162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50800" tIns="50800" rIns="50800" bIns="50800" anchor="ctr"/>
          <a:lstStyle>
            <a:lvl1pPr marL="3429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447088" y="7640638"/>
            <a:ext cx="12239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V = T</a:t>
            </a:r>
          </a:p>
        </p:txBody>
      </p:sp>
      <p:sp>
        <p:nvSpPr>
          <p:cNvPr id="13326" name="TextBox 4"/>
          <p:cNvSpPr txBox="1">
            <a:spLocks noChangeArrowheads="1"/>
          </p:cNvSpPr>
          <p:nvPr/>
        </p:nvSpPr>
        <p:spPr bwMode="auto">
          <a:xfrm>
            <a:off x="6573838" y="3319463"/>
            <a:ext cx="504825" cy="477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V</a:t>
            </a:r>
          </a:p>
        </p:txBody>
      </p:sp>
      <p:sp>
        <p:nvSpPr>
          <p:cNvPr id="13327" name="Rectangle 20"/>
          <p:cNvSpPr>
            <a:spLocks noChangeArrowheads="1"/>
          </p:cNvSpPr>
          <p:nvPr/>
        </p:nvSpPr>
        <p:spPr bwMode="auto">
          <a:xfrm>
            <a:off x="6573838" y="2716213"/>
            <a:ext cx="433387" cy="792162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50800" tIns="50800" rIns="50800" bIns="50800" anchor="ctr"/>
          <a:lstStyle>
            <a:lvl1pPr marL="3429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13328" name="TextBox 5"/>
          <p:cNvSpPr txBox="1">
            <a:spLocks noChangeArrowheads="1"/>
          </p:cNvSpPr>
          <p:nvPr/>
        </p:nvSpPr>
        <p:spPr bwMode="auto">
          <a:xfrm>
            <a:off x="9598025" y="5381625"/>
            <a:ext cx="379413" cy="47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1pPr>
            <a:lvl2pPr marL="742950" indent="-28575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2pPr>
            <a:lvl3pPr marL="11430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3pPr>
            <a:lvl4pPr marL="16002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4pPr>
            <a:lvl5pPr marL="2057400" indent="-228600" eaLnBrk="0"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2" charset="0"/>
                <a:ea typeface="MS PGothic" panose="020B0600070205080204" pitchFamily="34" charset="-128"/>
                <a:sym typeface="Gill Sans" pitchFamily="2" charset="0"/>
              </a:defRPr>
            </a:lvl9pPr>
          </a:lstStyle>
          <a:p>
            <a:pPr eaLnBrk="1"/>
            <a:r>
              <a:rPr lang="en-US" altLang="en-US" sz="2500"/>
              <a:t>T</a:t>
            </a: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519113" y="330200"/>
            <a:ext cx="12026900" cy="9070975"/>
          </a:xfrm>
          <a:custGeom>
            <a:avLst/>
            <a:gdLst>
              <a:gd name="T0" fmla="*/ 6013450 w 21600"/>
              <a:gd name="T1" fmla="*/ 4535488 h 21600"/>
              <a:gd name="T2" fmla="*/ 6013450 w 21600"/>
              <a:gd name="T3" fmla="*/ 4535488 h 21600"/>
              <a:gd name="T4" fmla="*/ 6013450 w 21600"/>
              <a:gd name="T5" fmla="*/ 4535488 h 21600"/>
              <a:gd name="T6" fmla="*/ 6013450 w 21600"/>
              <a:gd name="T7" fmla="*/ 4535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>
            <a:solidFill>
              <a:srgbClr val="0365C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3319" name="AutoShape 7"/>
          <p:cNvSpPr>
            <a:spLocks/>
          </p:cNvSpPr>
          <p:nvPr/>
        </p:nvSpPr>
        <p:spPr bwMode="auto">
          <a:xfrm>
            <a:off x="1131888" y="484188"/>
            <a:ext cx="10739437" cy="863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 defTabSz="457200">
              <a:defRPr/>
            </a:pPr>
            <a:r>
              <a:rPr lang="en-US" sz="25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When is interference due to </a:t>
            </a:r>
            <a:r>
              <a:rPr lang="en-US" sz="2500" b="1" dirty="0">
                <a:solidFill>
                  <a:srgbClr val="C8250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induced emission</a:t>
            </a:r>
            <a:r>
              <a:rPr lang="en-US" sz="25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and when is it due to </a:t>
            </a:r>
            <a:r>
              <a:rPr lang="en-US" sz="2500" b="1" dirty="0" err="1">
                <a:solidFill>
                  <a:srgbClr val="C8250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indistinguishability</a:t>
            </a:r>
            <a:r>
              <a:rPr lang="en-US" sz="2500" dirty="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of quantum transition paths?</a:t>
            </a:r>
            <a:endParaRPr lang="en-US" dirty="0">
              <a:latin typeface="Gill Sans" charset="0"/>
              <a:ea typeface="ＭＳ Ｐゴシック" charset="0"/>
              <a:sym typeface="Gill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FFFFFF"/>
    </a:accent3>
    <a:accent4>
      <a:srgbClr val="000000"/>
    </a:accent4>
    <a:accent5>
      <a:srgbClr val="AAB8DC"/>
    </a:accent5>
    <a:accent6>
      <a:srgbClr val="007B26"/>
    </a:accent6>
    <a:hlink>
      <a:srgbClr val="0000FF"/>
    </a:hlink>
    <a:folHlink>
      <a:srgbClr val="FF00FF"/>
    </a:folHlink>
  </a:clrScheme>
  <a:fontScheme name="Office Theme">
    <a:majorFont>
      <a:latin typeface="Gill Sans"/>
      <a:ea typeface="ＭＳ Ｐゴシック"/>
      <a:cs typeface="Gill Sans"/>
    </a:majorFont>
    <a:minorFont>
      <a:latin typeface="Gill Sans"/>
      <a:ea typeface="ＭＳ Ｐゴシック"/>
      <a:cs typeface="Gill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FFFFFF"/>
    </a:accent3>
    <a:accent4>
      <a:srgbClr val="000000"/>
    </a:accent4>
    <a:accent5>
      <a:srgbClr val="AAB8DC"/>
    </a:accent5>
    <a:accent6>
      <a:srgbClr val="007B26"/>
    </a:accent6>
    <a:hlink>
      <a:srgbClr val="0000FF"/>
    </a:hlink>
    <a:folHlink>
      <a:srgbClr val="FF00FF"/>
    </a:folHlink>
  </a:clrScheme>
  <a:fontScheme name="Office Theme">
    <a:majorFont>
      <a:latin typeface="Gill Sans"/>
      <a:ea typeface="ＭＳ Ｐゴシック"/>
      <a:cs typeface="Gill Sans"/>
    </a:majorFont>
    <a:minorFont>
      <a:latin typeface="Gill Sans"/>
      <a:ea typeface="ＭＳ Ｐゴシック"/>
      <a:cs typeface="Gill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917</Words>
  <Application>Microsoft Office PowerPoint</Application>
  <PresentationFormat>Custom</PresentationFormat>
  <Paragraphs>135</Paragraphs>
  <Slides>22</Slides>
  <Notes>7</Notes>
  <HiddenSlides>6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Gill Sans</vt:lpstr>
      <vt:lpstr>MS PGothic</vt:lpstr>
      <vt:lpstr>Arial</vt:lpstr>
      <vt:lpstr>Lucida Grande</vt:lpstr>
      <vt:lpstr>Georgia</vt:lpstr>
      <vt:lpstr>Helvetica</vt:lpstr>
      <vt:lpstr>Times</vt:lpstr>
      <vt:lpstr>Times New Roman</vt:lpstr>
      <vt:lpstr>Times Roman</vt:lpstr>
      <vt:lpstr>Office Theme</vt:lpstr>
      <vt:lpstr>Microsoft Equation 3.0</vt:lpstr>
      <vt:lpstr>Microsoft Word Document</vt:lpstr>
      <vt:lpstr>Quantum Imaging with Undetected Photons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Ghost Imaging </vt:lpstr>
      <vt:lpstr>PowerPoint Presentation</vt:lpstr>
      <vt:lpstr>PowerPoint Presentation</vt:lpstr>
      <vt:lpstr>PowerPoint Presentation</vt:lpstr>
      <vt:lpstr>PowerPoint Presentation</vt:lpstr>
      <vt:lpstr> 532nm  (pump)       810nm (detected) + 1550nm (undetected)</vt:lpstr>
      <vt:lpstr>Absorption imaging</vt:lpstr>
      <vt:lpstr>Phase imaging of an opaque object</vt:lpstr>
      <vt:lpstr>Phase imaging of an invisible object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Coherence by Identity</dc:title>
  <dc:creator>Mear</dc:creator>
  <cp:lastModifiedBy>Mear</cp:lastModifiedBy>
  <cp:revision>89</cp:revision>
  <dcterms:modified xsi:type="dcterms:W3CDTF">2014-09-16T22:35:23Z</dcterms:modified>
</cp:coreProperties>
</file>